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8" r:id="rId5"/>
    <p:sldId id="257" r:id="rId6"/>
    <p:sldId id="259" r:id="rId7"/>
    <p:sldId id="260" r:id="rId8"/>
    <p:sldId id="332" r:id="rId9"/>
    <p:sldId id="261" r:id="rId10"/>
    <p:sldId id="333" r:id="rId11"/>
    <p:sldId id="367" r:id="rId12"/>
    <p:sldId id="372" r:id="rId13"/>
    <p:sldId id="373" r:id="rId14"/>
    <p:sldId id="374" r:id="rId15"/>
    <p:sldId id="381" r:id="rId16"/>
    <p:sldId id="382" r:id="rId17"/>
    <p:sldId id="350" r:id="rId18"/>
    <p:sldId id="384" r:id="rId19"/>
    <p:sldId id="337" r:id="rId20"/>
    <p:sldId id="338" r:id="rId21"/>
    <p:sldId id="339"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843" autoAdjust="0"/>
  </p:normalViewPr>
  <p:slideViewPr>
    <p:cSldViewPr snapToGrid="0">
      <p:cViewPr varScale="1">
        <p:scale>
          <a:sx n="50" d="100"/>
          <a:sy n="50" d="100"/>
        </p:scale>
        <p:origin x="1244" y="44"/>
      </p:cViewPr>
      <p:guideLst/>
    </p:cSldViewPr>
  </p:slideViewPr>
  <p:notesTextViewPr>
    <p:cViewPr>
      <p:scale>
        <a:sx n="3" d="2"/>
        <a:sy n="3" d="2"/>
      </p:scale>
      <p:origin x="0" y="0"/>
    </p:cViewPr>
  </p:notesTextViewPr>
  <p:notesViewPr>
    <p:cSldViewPr snapToGrid="0">
      <p:cViewPr varScale="1">
        <p:scale>
          <a:sx n="84" d="100"/>
          <a:sy n="84" d="100"/>
        </p:scale>
        <p:origin x="237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ixian Liang" userId="44337d4a-dda7-47be-8aee-f096ffdb853c" providerId="ADAL" clId="{D7680000-4E5A-4059-9B00-FB73BE541DC9}"/>
    <pc:docChg chg="custSel addSld modSld sldOrd">
      <pc:chgData name="Huixian Liang" userId="44337d4a-dda7-47be-8aee-f096ffdb853c" providerId="ADAL" clId="{D7680000-4E5A-4059-9B00-FB73BE541DC9}" dt="2022-09-15T06:42:55.733" v="273" actId="20577"/>
      <pc:docMkLst>
        <pc:docMk/>
      </pc:docMkLst>
      <pc:sldChg chg="modSp mod ord">
        <pc:chgData name="Huixian Liang" userId="44337d4a-dda7-47be-8aee-f096ffdb853c" providerId="ADAL" clId="{D7680000-4E5A-4059-9B00-FB73BE541DC9}" dt="2022-09-15T06:42:55.733" v="273" actId="20577"/>
        <pc:sldMkLst>
          <pc:docMk/>
          <pc:sldMk cId="2837979966" sldId="333"/>
        </pc:sldMkLst>
        <pc:spChg chg="mod">
          <ac:chgData name="Huixian Liang" userId="44337d4a-dda7-47be-8aee-f096ffdb853c" providerId="ADAL" clId="{D7680000-4E5A-4059-9B00-FB73BE541DC9}" dt="2022-09-15T06:42:55.733" v="273" actId="20577"/>
          <ac:spMkLst>
            <pc:docMk/>
            <pc:sldMk cId="2837979966" sldId="333"/>
            <ac:spMk id="3" creationId="{EA97A432-9176-4DE8-9D03-0CC7549029D8}"/>
          </ac:spMkLst>
        </pc:spChg>
      </pc:sldChg>
      <pc:sldChg chg="ord">
        <pc:chgData name="Huixian Liang" userId="44337d4a-dda7-47be-8aee-f096ffdb853c" providerId="ADAL" clId="{D7680000-4E5A-4059-9B00-FB73BE541DC9}" dt="2022-09-14T18:13:33.022" v="239"/>
        <pc:sldMkLst>
          <pc:docMk/>
          <pc:sldMk cId="577205151" sldId="338"/>
        </pc:sldMkLst>
      </pc:sldChg>
      <pc:sldChg chg="ord">
        <pc:chgData name="Huixian Liang" userId="44337d4a-dda7-47be-8aee-f096ffdb853c" providerId="ADAL" clId="{D7680000-4E5A-4059-9B00-FB73BE541DC9}" dt="2022-09-14T18:08:38.977" v="237"/>
        <pc:sldMkLst>
          <pc:docMk/>
          <pc:sldMk cId="4049634427" sldId="339"/>
        </pc:sldMkLst>
      </pc:sldChg>
      <pc:sldChg chg="modSp new mod">
        <pc:chgData name="Huixian Liang" userId="44337d4a-dda7-47be-8aee-f096ffdb853c" providerId="ADAL" clId="{D7680000-4E5A-4059-9B00-FB73BE541DC9}" dt="2022-09-14T17:58:16.246" v="235" actId="20577"/>
        <pc:sldMkLst>
          <pc:docMk/>
          <pc:sldMk cId="3226388052" sldId="389"/>
        </pc:sldMkLst>
        <pc:spChg chg="mod">
          <ac:chgData name="Huixian Liang" userId="44337d4a-dda7-47be-8aee-f096ffdb853c" providerId="ADAL" clId="{D7680000-4E5A-4059-9B00-FB73BE541DC9}" dt="2022-09-14T17:58:16.246" v="235" actId="20577"/>
          <ac:spMkLst>
            <pc:docMk/>
            <pc:sldMk cId="3226388052" sldId="389"/>
            <ac:spMk id="3" creationId="{50C687B8-72F0-4DD6-AFD3-C98761EDA1BB}"/>
          </ac:spMkLst>
        </pc:spChg>
        <pc:spChg chg="mod">
          <ac:chgData name="Huixian Liang" userId="44337d4a-dda7-47be-8aee-f096ffdb853c" providerId="ADAL" clId="{D7680000-4E5A-4059-9B00-FB73BE541DC9}" dt="2022-09-14T17:48:01.967" v="24" actId="20577"/>
          <ac:spMkLst>
            <pc:docMk/>
            <pc:sldMk cId="3226388052" sldId="389"/>
            <ac:spMk id="4" creationId="{50111795-3BEF-4F51-A89E-1159366FEB19}"/>
          </ac:spMkLst>
        </pc:spChg>
      </pc:sldChg>
    </pc:docChg>
  </pc:docChgLst>
  <pc:docChgLst>
    <pc:chgData name="Huixian Liang" userId="44337d4a-dda7-47be-8aee-f096ffdb853c" providerId="ADAL" clId="{52638E47-817F-429A-BAB2-ACF1542CF8BE}"/>
    <pc:docChg chg="custSel delSld modSld">
      <pc:chgData name="Huixian Liang" userId="44337d4a-dda7-47be-8aee-f096ffdb853c" providerId="ADAL" clId="{52638E47-817F-429A-BAB2-ACF1542CF8BE}" dt="2022-10-20T13:02:11.421" v="7" actId="20577"/>
      <pc:docMkLst>
        <pc:docMk/>
      </pc:docMkLst>
      <pc:sldChg chg="modSp mod">
        <pc:chgData name="Huixian Liang" userId="44337d4a-dda7-47be-8aee-f096ffdb853c" providerId="ADAL" clId="{52638E47-817F-429A-BAB2-ACF1542CF8BE}" dt="2022-10-20T13:02:02.711" v="6" actId="20577"/>
        <pc:sldMkLst>
          <pc:docMk/>
          <pc:sldMk cId="2050724073" sldId="257"/>
        </pc:sldMkLst>
        <pc:spChg chg="mod">
          <ac:chgData name="Huixian Liang" userId="44337d4a-dda7-47be-8aee-f096ffdb853c" providerId="ADAL" clId="{52638E47-817F-429A-BAB2-ACF1542CF8BE}" dt="2022-10-20T13:02:02.711" v="6" actId="20577"/>
          <ac:spMkLst>
            <pc:docMk/>
            <pc:sldMk cId="2050724073" sldId="257"/>
            <ac:spMk id="3" creationId="{86A9A4F1-EB96-4954-95EB-3C9FF8D76BD3}"/>
          </ac:spMkLst>
        </pc:spChg>
      </pc:sldChg>
      <pc:sldChg chg="modSp mod">
        <pc:chgData name="Huixian Liang" userId="44337d4a-dda7-47be-8aee-f096ffdb853c" providerId="ADAL" clId="{52638E47-817F-429A-BAB2-ACF1542CF8BE}" dt="2022-10-20T13:02:11.421" v="7" actId="20577"/>
        <pc:sldMkLst>
          <pc:docMk/>
          <pc:sldMk cId="1887333464" sldId="260"/>
        </pc:sldMkLst>
        <pc:spChg chg="mod">
          <ac:chgData name="Huixian Liang" userId="44337d4a-dda7-47be-8aee-f096ffdb853c" providerId="ADAL" clId="{52638E47-817F-429A-BAB2-ACF1542CF8BE}" dt="2022-10-20T13:02:11.421" v="7" actId="20577"/>
          <ac:spMkLst>
            <pc:docMk/>
            <pc:sldMk cId="1887333464" sldId="260"/>
            <ac:spMk id="3" creationId="{39CB9C16-ABA8-4345-AE79-8CDD8F144AC4}"/>
          </ac:spMkLst>
        </pc:spChg>
      </pc:sldChg>
      <pc:sldChg chg="delSp modSp mod">
        <pc:chgData name="Huixian Liang" userId="44337d4a-dda7-47be-8aee-f096ffdb853c" providerId="ADAL" clId="{52638E47-817F-429A-BAB2-ACF1542CF8BE}" dt="2022-10-20T13:00:55.673" v="2" actId="478"/>
        <pc:sldMkLst>
          <pc:docMk/>
          <pc:sldMk cId="741343590" sldId="364"/>
        </pc:sldMkLst>
        <pc:spChg chg="mod">
          <ac:chgData name="Huixian Liang" userId="44337d4a-dda7-47be-8aee-f096ffdb853c" providerId="ADAL" clId="{52638E47-817F-429A-BAB2-ACF1542CF8BE}" dt="2022-10-20T13:00:53.081" v="1" actId="27636"/>
          <ac:spMkLst>
            <pc:docMk/>
            <pc:sldMk cId="741343590" sldId="364"/>
            <ac:spMk id="3" creationId="{5C2A8DC7-0B76-471B-BAC8-139FF6906D25}"/>
          </ac:spMkLst>
        </pc:spChg>
        <pc:picChg chg="del">
          <ac:chgData name="Huixian Liang" userId="44337d4a-dda7-47be-8aee-f096ffdb853c" providerId="ADAL" clId="{52638E47-817F-429A-BAB2-ACF1542CF8BE}" dt="2022-10-20T13:00:55.673" v="2" actId="478"/>
          <ac:picMkLst>
            <pc:docMk/>
            <pc:sldMk cId="741343590" sldId="364"/>
            <ac:picMk id="7" creationId="{66829470-F6D3-474E-B228-5A3D79B8E6AC}"/>
          </ac:picMkLst>
        </pc:picChg>
      </pc:sldChg>
      <pc:sldChg chg="del">
        <pc:chgData name="Huixian Liang" userId="44337d4a-dda7-47be-8aee-f096ffdb853c" providerId="ADAL" clId="{52638E47-817F-429A-BAB2-ACF1542CF8BE}" dt="2022-10-20T13:01:23.042" v="4" actId="47"/>
        <pc:sldMkLst>
          <pc:docMk/>
          <pc:sldMk cId="2078977796" sldId="385"/>
        </pc:sldMkLst>
      </pc:sldChg>
      <pc:sldChg chg="del">
        <pc:chgData name="Huixian Liang" userId="44337d4a-dda7-47be-8aee-f096ffdb853c" providerId="ADAL" clId="{52638E47-817F-429A-BAB2-ACF1542CF8BE}" dt="2022-10-20T13:01:25.570" v="5" actId="47"/>
        <pc:sldMkLst>
          <pc:docMk/>
          <pc:sldMk cId="2083103715" sldId="388"/>
        </pc:sldMkLst>
      </pc:sldChg>
      <pc:sldChg chg="del">
        <pc:chgData name="Huixian Liang" userId="44337d4a-dda7-47be-8aee-f096ffdb853c" providerId="ADAL" clId="{52638E47-817F-429A-BAB2-ACF1542CF8BE}" dt="2022-10-20T13:01:02.896" v="3" actId="47"/>
        <pc:sldMkLst>
          <pc:docMk/>
          <pc:sldMk cId="3226388052" sldId="389"/>
        </pc:sldMkLst>
      </pc:sldChg>
    </pc:docChg>
  </pc:docChgLst>
  <pc:docChgLst>
    <pc:chgData name="Huixian Liang" userId="44337d4a-dda7-47be-8aee-f096ffdb853c" providerId="ADAL" clId="{4F3A669F-BCCD-491C-A478-A75AF8DA35EA}"/>
    <pc:docChg chg="undo custSel delSld modSld sldOrd">
      <pc:chgData name="Huixian Liang" userId="44337d4a-dda7-47be-8aee-f096ffdb853c" providerId="ADAL" clId="{4F3A669F-BCCD-491C-A478-A75AF8DA35EA}" dt="2023-02-02T12:46:38.784" v="25" actId="47"/>
      <pc:docMkLst>
        <pc:docMk/>
      </pc:docMkLst>
      <pc:sldChg chg="modSp mod">
        <pc:chgData name="Huixian Liang" userId="44337d4a-dda7-47be-8aee-f096ffdb853c" providerId="ADAL" clId="{4F3A669F-BCCD-491C-A478-A75AF8DA35EA}" dt="2023-01-26T09:37:02.939" v="1"/>
        <pc:sldMkLst>
          <pc:docMk/>
          <pc:sldMk cId="2050724073" sldId="257"/>
        </pc:sldMkLst>
        <pc:spChg chg="mod">
          <ac:chgData name="Huixian Liang" userId="44337d4a-dda7-47be-8aee-f096ffdb853c" providerId="ADAL" clId="{4F3A669F-BCCD-491C-A478-A75AF8DA35EA}" dt="2023-01-26T09:37:02.939" v="1"/>
          <ac:spMkLst>
            <pc:docMk/>
            <pc:sldMk cId="2050724073" sldId="257"/>
            <ac:spMk id="3" creationId="{86A9A4F1-EB96-4954-95EB-3C9FF8D76BD3}"/>
          </ac:spMkLst>
        </pc:spChg>
      </pc:sldChg>
      <pc:sldChg chg="modSp mod">
        <pc:chgData name="Huixian Liang" userId="44337d4a-dda7-47be-8aee-f096ffdb853c" providerId="ADAL" clId="{4F3A669F-BCCD-491C-A478-A75AF8DA35EA}" dt="2023-02-02T12:45:33.202" v="24" actId="20577"/>
        <pc:sldMkLst>
          <pc:docMk/>
          <pc:sldMk cId="2675045865" sldId="258"/>
        </pc:sldMkLst>
        <pc:spChg chg="mod">
          <ac:chgData name="Huixian Liang" userId="44337d4a-dda7-47be-8aee-f096ffdb853c" providerId="ADAL" clId="{4F3A669F-BCCD-491C-A478-A75AF8DA35EA}" dt="2023-02-02T12:45:33.202" v="24" actId="20577"/>
          <ac:spMkLst>
            <pc:docMk/>
            <pc:sldMk cId="2675045865" sldId="258"/>
            <ac:spMk id="3" creationId="{97A7B6A7-0479-4D8C-A3FE-EA09CA917D0B}"/>
          </ac:spMkLst>
        </pc:spChg>
      </pc:sldChg>
      <pc:sldChg chg="del">
        <pc:chgData name="Huixian Liang" userId="44337d4a-dda7-47be-8aee-f096ffdb853c" providerId="ADAL" clId="{4F3A669F-BCCD-491C-A478-A75AF8DA35EA}" dt="2023-02-02T12:46:38.784" v="25" actId="47"/>
        <pc:sldMkLst>
          <pc:docMk/>
          <pc:sldMk cId="630784840" sldId="340"/>
        </pc:sldMkLst>
      </pc:sldChg>
      <pc:sldChg chg="ord">
        <pc:chgData name="Huixian Liang" userId="44337d4a-dda7-47be-8aee-f096ffdb853c" providerId="ADAL" clId="{4F3A669F-BCCD-491C-A478-A75AF8DA35EA}" dt="2023-01-26T09:41:09.415" v="22"/>
        <pc:sldMkLst>
          <pc:docMk/>
          <pc:sldMk cId="426685127" sldId="350"/>
        </pc:sldMkLst>
      </pc:sldChg>
      <pc:sldChg chg="del">
        <pc:chgData name="Huixian Liang" userId="44337d4a-dda7-47be-8aee-f096ffdb853c" providerId="ADAL" clId="{4F3A669F-BCCD-491C-A478-A75AF8DA35EA}" dt="2023-01-26T09:40:12.971" v="17" actId="47"/>
        <pc:sldMkLst>
          <pc:docMk/>
          <pc:sldMk cId="2446268889" sldId="360"/>
        </pc:sldMkLst>
      </pc:sldChg>
      <pc:sldChg chg="del">
        <pc:chgData name="Huixian Liang" userId="44337d4a-dda7-47be-8aee-f096ffdb853c" providerId="ADAL" clId="{4F3A669F-BCCD-491C-A478-A75AF8DA35EA}" dt="2023-01-26T09:40:49.323" v="18" actId="47"/>
        <pc:sldMkLst>
          <pc:docMk/>
          <pc:sldMk cId="741343590" sldId="364"/>
        </pc:sldMkLst>
      </pc:sldChg>
      <pc:sldChg chg="modSp mod">
        <pc:chgData name="Huixian Liang" userId="44337d4a-dda7-47be-8aee-f096ffdb853c" providerId="ADAL" clId="{4F3A669F-BCCD-491C-A478-A75AF8DA35EA}" dt="2023-01-26T09:38:43.757" v="10" actId="255"/>
        <pc:sldMkLst>
          <pc:docMk/>
          <pc:sldMk cId="2318015864" sldId="372"/>
        </pc:sldMkLst>
        <pc:spChg chg="mod">
          <ac:chgData name="Huixian Liang" userId="44337d4a-dda7-47be-8aee-f096ffdb853c" providerId="ADAL" clId="{4F3A669F-BCCD-491C-A478-A75AF8DA35EA}" dt="2023-01-26T09:38:43.757" v="10" actId="255"/>
          <ac:spMkLst>
            <pc:docMk/>
            <pc:sldMk cId="2318015864" sldId="372"/>
            <ac:spMk id="8" creationId="{7441F4B6-74D2-4DD3-89CB-8DCA46CD10D7}"/>
          </ac:spMkLst>
        </pc:spChg>
      </pc:sldChg>
      <pc:sldChg chg="delSp modSp mod">
        <pc:chgData name="Huixian Liang" userId="44337d4a-dda7-47be-8aee-f096ffdb853c" providerId="ADAL" clId="{4F3A669F-BCCD-491C-A478-A75AF8DA35EA}" dt="2023-01-26T09:39:41.004" v="16" actId="14100"/>
        <pc:sldMkLst>
          <pc:docMk/>
          <pc:sldMk cId="1319646412" sldId="381"/>
        </pc:sldMkLst>
        <pc:spChg chg="del mod">
          <ac:chgData name="Huixian Liang" userId="44337d4a-dda7-47be-8aee-f096ffdb853c" providerId="ADAL" clId="{4F3A669F-BCCD-491C-A478-A75AF8DA35EA}" dt="2023-01-26T09:39:37.121" v="13" actId="478"/>
          <ac:spMkLst>
            <pc:docMk/>
            <pc:sldMk cId="1319646412" sldId="381"/>
            <ac:spMk id="11" creationId="{00AE1724-D338-4486-85FB-FEF44BC95090}"/>
          </ac:spMkLst>
        </pc:spChg>
        <pc:picChg chg="mod">
          <ac:chgData name="Huixian Liang" userId="44337d4a-dda7-47be-8aee-f096ffdb853c" providerId="ADAL" clId="{4F3A669F-BCCD-491C-A478-A75AF8DA35EA}" dt="2023-01-26T09:39:41.004" v="16" actId="14100"/>
          <ac:picMkLst>
            <pc:docMk/>
            <pc:sldMk cId="1319646412" sldId="381"/>
            <ac:picMk id="10" creationId="{512455FB-F6BD-492C-BD8D-5FC424ACDCD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DCB51676-E35F-4437-A205-04DA7F3D8001}"/>
              </a:ext>
            </a:extLst>
          </p:cNvPr>
          <p:cNvSpPr>
            <a:spLocks noGrp="1"/>
          </p:cNvSpPr>
          <p:nvPr>
            <p:ph type="dt" sz="quarter" idx="1"/>
          </p:nvPr>
        </p:nvSpPr>
        <p:spPr>
          <a:xfrm>
            <a:off x="4789170" y="8685212"/>
            <a:ext cx="1474469" cy="458788"/>
          </a:xfrm>
          <a:prstGeom prst="rect">
            <a:avLst/>
          </a:prstGeom>
        </p:spPr>
        <p:txBody>
          <a:bodyPr vert="horz" lIns="91440" tIns="45720" rIns="91440" bIns="45720" rtlCol="0" anchor="b" anchorCtr="0"/>
          <a:lstStyle>
            <a:lvl1pPr algn="r">
              <a:defRPr sz="1200"/>
            </a:lvl1pPr>
          </a:lstStyle>
          <a:p>
            <a:fld id="{FE2AA6E1-F766-4FFF-A8D1-C8C1724AEAD1}" type="datetimeFigureOut">
              <a:rPr lang="nl-NL" smtClean="0"/>
              <a:t>2-2-2023</a:t>
            </a:fld>
            <a:endParaRPr lang="nl-NL"/>
          </a:p>
        </p:txBody>
      </p:sp>
      <p:sp>
        <p:nvSpPr>
          <p:cNvPr id="4" name="Tijdelijke aanduiding voor voettekst 3">
            <a:extLst>
              <a:ext uri="{FF2B5EF4-FFF2-40B4-BE49-F238E27FC236}">
                <a16:creationId xmlns:a16="http://schemas.microsoft.com/office/drawing/2014/main" id="{24F12770-FDC0-45D8-B32D-CE5D2F54F48C}"/>
              </a:ext>
            </a:extLst>
          </p:cNvPr>
          <p:cNvSpPr>
            <a:spLocks noGrp="1"/>
          </p:cNvSpPr>
          <p:nvPr>
            <p:ph type="ftr" sz="quarter" idx="2"/>
          </p:nvPr>
        </p:nvSpPr>
        <p:spPr>
          <a:xfrm>
            <a:off x="1" y="8685213"/>
            <a:ext cx="4789170" cy="458787"/>
          </a:xfrm>
          <a:prstGeom prst="rect">
            <a:avLst/>
          </a:prstGeom>
        </p:spPr>
        <p:txBody>
          <a:bodyPr vert="horz" lIns="91440" tIns="45720" rIns="91440" bIns="45720" rtlCol="0" anchor="b"/>
          <a:lstStyle>
            <a:lvl1pPr algn="l">
              <a:defRPr sz="1200"/>
            </a:lvl1pPr>
          </a:lstStyle>
          <a:p>
            <a:pPr algn="r"/>
            <a:endParaRPr lang="nl-NL" b="1" dirty="0"/>
          </a:p>
        </p:txBody>
      </p:sp>
      <p:sp>
        <p:nvSpPr>
          <p:cNvPr id="5" name="Tijdelijke aanduiding voor dianummer 4">
            <a:extLst>
              <a:ext uri="{FF2B5EF4-FFF2-40B4-BE49-F238E27FC236}">
                <a16:creationId xmlns:a16="http://schemas.microsoft.com/office/drawing/2014/main" id="{C36EBF3E-3806-4CCC-B6B4-3124D20CE816}"/>
              </a:ext>
            </a:extLst>
          </p:cNvPr>
          <p:cNvSpPr>
            <a:spLocks noGrp="1"/>
          </p:cNvSpPr>
          <p:nvPr>
            <p:ph type="sldNum" sz="quarter" idx="3"/>
          </p:nvPr>
        </p:nvSpPr>
        <p:spPr>
          <a:xfrm>
            <a:off x="6263639" y="8685213"/>
            <a:ext cx="592773" cy="458787"/>
          </a:xfrm>
          <a:prstGeom prst="rect">
            <a:avLst/>
          </a:prstGeom>
        </p:spPr>
        <p:txBody>
          <a:bodyPr vert="horz" lIns="91440" tIns="45720" rIns="91440" bIns="45720" rtlCol="0" anchor="b"/>
          <a:lstStyle>
            <a:lvl1pPr algn="r">
              <a:defRPr sz="1200"/>
            </a:lvl1pPr>
          </a:lstStyle>
          <a:p>
            <a:fld id="{FB162BF1-4299-46D7-ACC1-19DBD14448CD}" type="slidenum">
              <a:rPr lang="nl-NL" smtClean="0"/>
              <a:t>‹nr.›</a:t>
            </a:fld>
            <a:endParaRPr lang="nl-NL" dirty="0"/>
          </a:p>
        </p:txBody>
      </p:sp>
    </p:spTree>
    <p:extLst>
      <p:ext uri="{BB962C8B-B14F-4D97-AF65-F5344CB8AC3E}">
        <p14:creationId xmlns:p14="http://schemas.microsoft.com/office/powerpoint/2010/main" val="1262610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idx="1"/>
          </p:nvPr>
        </p:nvSpPr>
        <p:spPr>
          <a:xfrm>
            <a:off x="4762500" y="8685213"/>
            <a:ext cx="1409697" cy="458788"/>
          </a:xfrm>
          <a:prstGeom prst="rect">
            <a:avLst/>
          </a:prstGeom>
        </p:spPr>
        <p:txBody>
          <a:bodyPr vert="horz" lIns="91440" tIns="45720" rIns="91440" bIns="45720" rtlCol="0" anchor="b" anchorCtr="0"/>
          <a:lstStyle>
            <a:lvl1pPr algn="r">
              <a:defRPr sz="1200"/>
            </a:lvl1pPr>
          </a:lstStyle>
          <a:p>
            <a:fld id="{7FA5A4EA-0B58-434E-A7ED-B572FBA6A0BF}" type="datetimeFigureOut">
              <a:rPr lang="nl-NL" smtClean="0"/>
              <a:t>2-2-2023</a:t>
            </a:fld>
            <a:endParaRPr lang="nl-NL"/>
          </a:p>
        </p:txBody>
      </p:sp>
      <p:sp>
        <p:nvSpPr>
          <p:cNvPr id="4" name="Tijdelijke aanduiding voor dia-afbeelding 3"/>
          <p:cNvSpPr>
            <a:spLocks noGrp="1" noRot="1" noChangeAspect="1"/>
          </p:cNvSpPr>
          <p:nvPr>
            <p:ph type="sldImg" idx="2"/>
          </p:nvPr>
        </p:nvSpPr>
        <p:spPr bwMode="gray">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4762498" cy="458787"/>
          </a:xfrm>
          <a:prstGeom prst="rect">
            <a:avLst/>
          </a:prstGeom>
        </p:spPr>
        <p:txBody>
          <a:bodyPr vert="horz" lIns="91440" tIns="45720" rIns="91440" bIns="45720" rtlCol="0" anchor="b"/>
          <a:lstStyle>
            <a:lvl1pPr algn="r">
              <a:defRPr sz="1200" b="1"/>
            </a:lvl1pPr>
          </a:lstStyle>
          <a:p>
            <a:endParaRPr lang="nl-NL" dirty="0"/>
          </a:p>
        </p:txBody>
      </p:sp>
      <p:sp>
        <p:nvSpPr>
          <p:cNvPr id="7" name="Tijdelijke aanduiding voor dianummer 6"/>
          <p:cNvSpPr>
            <a:spLocks noGrp="1"/>
          </p:cNvSpPr>
          <p:nvPr>
            <p:ph type="sldNum" sz="quarter" idx="5"/>
          </p:nvPr>
        </p:nvSpPr>
        <p:spPr>
          <a:xfrm>
            <a:off x="6172199" y="8685213"/>
            <a:ext cx="684213" cy="458787"/>
          </a:xfrm>
          <a:prstGeom prst="rect">
            <a:avLst/>
          </a:prstGeom>
        </p:spPr>
        <p:txBody>
          <a:bodyPr vert="horz" lIns="91440" tIns="45720" rIns="91440" bIns="45720" rtlCol="0" anchor="b"/>
          <a:lstStyle>
            <a:lvl1pPr algn="r">
              <a:defRPr sz="1200"/>
            </a:lvl1pPr>
          </a:lstStyle>
          <a:p>
            <a:fld id="{A8D3687C-5258-465D-9098-CAB3EDB5B60B}" type="slidenum">
              <a:rPr lang="nl-NL" smtClean="0"/>
              <a:t>‹nr.›</a:t>
            </a:fld>
            <a:endParaRPr lang="nl-NL" dirty="0"/>
          </a:p>
        </p:txBody>
      </p:sp>
    </p:spTree>
    <p:extLst>
      <p:ext uri="{BB962C8B-B14F-4D97-AF65-F5344CB8AC3E}">
        <p14:creationId xmlns:p14="http://schemas.microsoft.com/office/powerpoint/2010/main" val="1538595434"/>
      </p:ext>
    </p:extLst>
  </p:cSld>
  <p:clrMap bg1="lt1" tx1="dk1" bg2="lt2" tx2="dk2" accent1="accent1" accent2="accent2" accent3="accent3" accent4="accent4" accent5="accent5" accent6="accent6" hlink="hlink" folHlink="folHlink"/>
  <p:notesStyle>
    <a:lvl1pPr marL="0" indent="-288000" algn="l" defTabSz="914400" rtl="0" eaLnBrk="1" latinLnBrk="0" hangingPunct="1">
      <a:defRPr sz="1000" kern="1200">
        <a:solidFill>
          <a:schemeClr val="tx1"/>
        </a:solidFill>
        <a:latin typeface="+mn-lt"/>
        <a:ea typeface="+mn-ea"/>
        <a:cs typeface="+mn-cs"/>
      </a:defRPr>
    </a:lvl1pPr>
    <a:lvl2pPr marL="576000" indent="-288000" algn="l" defTabSz="914400" rtl="0" eaLnBrk="1" latinLnBrk="0" hangingPunct="1">
      <a:defRPr sz="1000" kern="1200">
        <a:solidFill>
          <a:schemeClr val="tx1"/>
        </a:solidFill>
        <a:latin typeface="+mn-lt"/>
        <a:ea typeface="+mn-ea"/>
        <a:cs typeface="+mn-cs"/>
      </a:defRPr>
    </a:lvl2pPr>
    <a:lvl3pPr marL="864000" indent="-288000" algn="l" defTabSz="914400" rtl="0" eaLnBrk="1" latinLnBrk="0" hangingPunct="1">
      <a:defRPr sz="1000" kern="1200">
        <a:solidFill>
          <a:schemeClr val="tx1"/>
        </a:solidFill>
        <a:latin typeface="+mn-lt"/>
        <a:ea typeface="+mn-ea"/>
        <a:cs typeface="+mn-cs"/>
      </a:defRPr>
    </a:lvl3pPr>
    <a:lvl4pPr marL="1152000" indent="-288000" algn="l" defTabSz="914400" rtl="0" eaLnBrk="1" latinLnBrk="0" hangingPunct="1">
      <a:defRPr sz="1000" kern="1200">
        <a:solidFill>
          <a:schemeClr val="tx1"/>
        </a:solidFill>
        <a:latin typeface="+mn-lt"/>
        <a:ea typeface="+mn-ea"/>
        <a:cs typeface="+mn-cs"/>
      </a:defRPr>
    </a:lvl4pPr>
    <a:lvl5pPr marL="1440000" indent="-2880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i="0" dirty="0">
                <a:solidFill>
                  <a:srgbClr val="575656"/>
                </a:solidFill>
                <a:effectLst/>
                <a:latin typeface="Barlow" panose="00000500000000000000" pitchFamily="2" charset="0"/>
              </a:rPr>
              <a:t>Een competentie kun je zien als de verwachtingen die een organisatie voor jou als medewerker heeft in de functie die je uitvoert. Iemand kan zich de gevraagde competentie(s) eigen maken door kennis en ervaring. Het ontwikkelen van de competitie gaat sneller en beter als de persoon daar talent voor heeft. Je kunt een competentie vergelijken met een ijsberg. Boven de waterspiegel zie je alleen de top: dat is alles aan je gedrag dat je kunt waarnemen. Onder water zit het grootste deel, de veroorzakers van je gedrag: kennis, vaardigheden, overtuiging, motivatie en intelligentie. Je waarneembare gedrag ontstaat uit de dynamiek van het natuurlijke gedrag (van onder water) en gewenst gedrag vanuit je omgeving.</a:t>
            </a:r>
          </a:p>
          <a:p>
            <a:endParaRPr lang="nl-NL" b="0" i="0" dirty="0">
              <a:solidFill>
                <a:srgbClr val="575656"/>
              </a:solidFill>
              <a:effectLst/>
              <a:latin typeface="Barlow" panose="00000500000000000000" pitchFamily="2" charset="0"/>
            </a:endParaRPr>
          </a:p>
          <a:p>
            <a:r>
              <a:rPr lang="nl-NL" b="1" i="0" dirty="0">
                <a:solidFill>
                  <a:srgbClr val="0A0A0A"/>
                </a:solidFill>
                <a:effectLst/>
                <a:latin typeface="lato" panose="020F0502020204030203" pitchFamily="34" charset="0"/>
              </a:rPr>
              <a:t>Kwaliteiten</a:t>
            </a:r>
            <a:r>
              <a:rPr lang="nl-NL" b="0" i="0" dirty="0">
                <a:solidFill>
                  <a:srgbClr val="0A0A0A"/>
                </a:solidFill>
                <a:effectLst/>
                <a:latin typeface="lato" panose="020F0502020204030203" pitchFamily="34" charset="0"/>
              </a:rPr>
              <a:t> zijn eigenschappen die iets zeggen over wie je bent, bijvoorbeeld ‘bescheiden’, ‘doorzetter’, ‘geduldig’, ‘speels’ of ‘dominant’. Het zijn persoonskenmerken, die in aanleg aanwezig zijn en je al vanaf je geboorte hebt. Ze staan los van wat je hebt aangeleerd. </a:t>
            </a:r>
          </a:p>
          <a:p>
            <a:endParaRPr lang="nl-NL" b="0" i="0" dirty="0">
              <a:solidFill>
                <a:srgbClr val="0A0A0A"/>
              </a:solidFill>
              <a:effectLst/>
              <a:latin typeface="lato" panose="020F0502020204030203" pitchFamily="34" charset="0"/>
            </a:endParaRPr>
          </a:p>
          <a:p>
            <a:r>
              <a:rPr lang="nl-NL" b="1" i="0" dirty="0">
                <a:solidFill>
                  <a:srgbClr val="0A0A0A"/>
                </a:solidFill>
                <a:effectLst/>
                <a:latin typeface="lato" panose="020F0502020204030203" pitchFamily="34" charset="0"/>
              </a:rPr>
              <a:t>Competenties</a:t>
            </a:r>
            <a:r>
              <a:rPr lang="nl-NL" b="0" i="0" dirty="0">
                <a:solidFill>
                  <a:srgbClr val="0A0A0A"/>
                </a:solidFill>
                <a:effectLst/>
                <a:latin typeface="lato" panose="020F0502020204030203" pitchFamily="34" charset="0"/>
              </a:rPr>
              <a:t> zijn een combinatie van kennis en vaardigheden.</a:t>
            </a:r>
            <a:br>
              <a:rPr lang="nl-NL" dirty="0"/>
            </a:br>
            <a:r>
              <a:rPr lang="nl-NL" b="0" i="0" dirty="0">
                <a:solidFill>
                  <a:srgbClr val="0A0A0A"/>
                </a:solidFill>
                <a:effectLst/>
                <a:latin typeface="lato" panose="020F0502020204030203" pitchFamily="34" charset="0"/>
              </a:rPr>
              <a:t>In de beroepsopleiding doe je kennis op en ontwikkel je vaardigheden om jouw toekomstige beroep goed te kunnen uitoefenen. Organisaties maken competentieprofielen om de verwachtingen, die bij de functie of rol horen, helder te krijgen. Ze geven hiermee aan welke kennis en vaardigheden je moet bezitten om een geschikte kandidaat te zijn.</a:t>
            </a:r>
            <a:endParaRPr lang="nl-NL" dirty="0"/>
          </a:p>
        </p:txBody>
      </p:sp>
      <p:sp>
        <p:nvSpPr>
          <p:cNvPr id="4" name="Slide Number Placeholder 3"/>
          <p:cNvSpPr>
            <a:spLocks noGrp="1"/>
          </p:cNvSpPr>
          <p:nvPr>
            <p:ph type="sldNum" sz="quarter" idx="5"/>
          </p:nvPr>
        </p:nvSpPr>
        <p:spPr/>
        <p:txBody>
          <a:bodyPr/>
          <a:lstStyle/>
          <a:p>
            <a:fld id="{A8D3687C-5258-465D-9098-CAB3EDB5B60B}" type="slidenum">
              <a:rPr lang="nl-NL" smtClean="0"/>
              <a:t>5</a:t>
            </a:fld>
            <a:endParaRPr lang="nl-NL" dirty="0"/>
          </a:p>
        </p:txBody>
      </p:sp>
    </p:spTree>
    <p:extLst>
      <p:ext uri="{BB962C8B-B14F-4D97-AF65-F5344CB8AC3E}">
        <p14:creationId xmlns:p14="http://schemas.microsoft.com/office/powerpoint/2010/main" val="3085097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 </a:t>
            </a:r>
            <a:r>
              <a:rPr lang="en-US" dirty="0" err="1"/>
              <a:t>studenten</a:t>
            </a:r>
            <a:r>
              <a:rPr lang="en-US" dirty="0"/>
              <a:t> de eigen </a:t>
            </a:r>
            <a:r>
              <a:rPr lang="en-US" dirty="0" err="1"/>
              <a:t>competenties</a:t>
            </a:r>
            <a:r>
              <a:rPr lang="en-US" dirty="0"/>
              <a:t> </a:t>
            </a:r>
            <a:r>
              <a:rPr lang="en-US" dirty="0" err="1"/>
              <a:t>en</a:t>
            </a:r>
            <a:r>
              <a:rPr lang="en-US" dirty="0"/>
              <a:t> de </a:t>
            </a:r>
            <a:r>
              <a:rPr lang="en-US" dirty="0" err="1"/>
              <a:t>competenties</a:t>
            </a:r>
            <a:r>
              <a:rPr lang="en-US" dirty="0"/>
              <a:t> van het </a:t>
            </a:r>
            <a:r>
              <a:rPr lang="en-US" dirty="0" err="1"/>
              <a:t>beroepsprofiel</a:t>
            </a:r>
            <a:r>
              <a:rPr lang="en-US" dirty="0"/>
              <a:t> </a:t>
            </a:r>
            <a:r>
              <a:rPr lang="en-US" dirty="0" err="1"/>
              <a:t>onderscheiden</a:t>
            </a:r>
            <a:r>
              <a:rPr lang="en-US" dirty="0"/>
              <a:t> </a:t>
            </a:r>
            <a:r>
              <a:rPr lang="en-US" dirty="0" err="1"/>
              <a:t>hebben</a:t>
            </a:r>
            <a:r>
              <a:rPr lang="en-US" dirty="0"/>
              <a:t>, </a:t>
            </a:r>
            <a:r>
              <a:rPr lang="en-US" dirty="0" err="1"/>
              <a:t>gaan</a:t>
            </a:r>
            <a:r>
              <a:rPr lang="en-US" dirty="0"/>
              <a:t> ze op </a:t>
            </a:r>
            <a:r>
              <a:rPr lang="en-US" dirty="0" err="1"/>
              <a:t>zoek</a:t>
            </a:r>
            <a:r>
              <a:rPr lang="en-US" dirty="0"/>
              <a:t> </a:t>
            </a:r>
            <a:r>
              <a:rPr lang="en-US" dirty="0" err="1"/>
              <a:t>naar</a:t>
            </a:r>
            <a:r>
              <a:rPr lang="en-US" dirty="0"/>
              <a:t> </a:t>
            </a:r>
            <a:r>
              <a:rPr lang="en-US" dirty="0" err="1"/>
              <a:t>vacatures</a:t>
            </a:r>
            <a:r>
              <a:rPr lang="en-US" dirty="0"/>
              <a:t> die </a:t>
            </a:r>
            <a:r>
              <a:rPr lang="en-US" dirty="0" err="1"/>
              <a:t>aansluiten</a:t>
            </a:r>
            <a:r>
              <a:rPr lang="en-US" dirty="0"/>
              <a:t> </a:t>
            </a:r>
            <a:r>
              <a:rPr lang="en-US" dirty="0" err="1"/>
              <a:t>bij</a:t>
            </a:r>
            <a:r>
              <a:rPr lang="en-US" dirty="0"/>
              <a:t> </a:t>
            </a:r>
            <a:r>
              <a:rPr lang="en-US" dirty="0" err="1"/>
              <a:t>deze</a:t>
            </a:r>
            <a:r>
              <a:rPr lang="en-US" dirty="0"/>
              <a:t> </a:t>
            </a:r>
            <a:r>
              <a:rPr lang="en-US" dirty="0" err="1"/>
              <a:t>competenties</a:t>
            </a:r>
            <a:r>
              <a:rPr lang="en-US" dirty="0"/>
              <a:t>. </a:t>
            </a:r>
            <a:endParaRPr lang="nl-NL" dirty="0"/>
          </a:p>
        </p:txBody>
      </p:sp>
      <p:sp>
        <p:nvSpPr>
          <p:cNvPr id="4" name="Slide Number Placeholder 3"/>
          <p:cNvSpPr>
            <a:spLocks noGrp="1"/>
          </p:cNvSpPr>
          <p:nvPr>
            <p:ph type="sldNum" sz="quarter" idx="5"/>
          </p:nvPr>
        </p:nvSpPr>
        <p:spPr/>
        <p:txBody>
          <a:bodyPr/>
          <a:lstStyle/>
          <a:p>
            <a:fld id="{A8D3687C-5258-465D-9098-CAB3EDB5B60B}" type="slidenum">
              <a:rPr lang="nl-NL" smtClean="0"/>
              <a:t>9</a:t>
            </a:fld>
            <a:endParaRPr lang="nl-NL" dirty="0"/>
          </a:p>
        </p:txBody>
      </p:sp>
    </p:spTree>
    <p:extLst>
      <p:ext uri="{BB962C8B-B14F-4D97-AF65-F5344CB8AC3E}">
        <p14:creationId xmlns:p14="http://schemas.microsoft.com/office/powerpoint/2010/main" val="3759373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Inmiddels heb je ontdekt wat jouw unieke kwaliteiten en drijfveren zijn.</a:t>
            </a:r>
            <a:b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 weet wie je bent, en waarom je iets wilt bereiken. Hoe je dat gaat doen? Daar heb je misschien nog wat meer antwoorden voor nodig. </a:t>
            </a:r>
            <a:b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Het is handig om een sterkte-zwakteanalyse te maken, de zogenaamde ‘SWOT-analyse’. Een bedrijfskundig model dat de sterktes en zwaktes van een bedrijf analyseert en de kansen en bedreigingen vanuit de omgeving in kaart brengt.</a:t>
            </a:r>
            <a:b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nl-NL"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nl-NL"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nl-NL"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Jouw sterkte-zwakte analyse</a:t>
            </a:r>
            <a:br>
              <a:rPr lang="nl-NL"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 SWOT-analyse maakt het makkelijker om keuzes te maken. Niet alleen voor bedrijven maar ook voor jou als individu. </a:t>
            </a:r>
            <a:b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Door je eigen sterkte-zwakteanalyse te maken, vergroot je je persoonlijke zelfbeeld. Je krijgt inzicht op je mogelijkheden, kansen en je te ontwikkelen punten. Reuze handig als je gaat solliciteren!</a:t>
            </a:r>
            <a:b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Altijd zijn daar weer vragen als: ‘Waar ben je goed in? Waarom moeten we voor jou kiezen? Wat zijn je ontwikkelpunten?’ Wel zo fijn als je antwoorden paraat hebt.</a:t>
            </a:r>
            <a:b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nl-NL" sz="1800" b="1"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Je kracht is je zwakte en je zwakte is je kracht</a:t>
            </a:r>
            <a:br>
              <a:rPr lang="nl-NL" sz="1800" b="1" dirty="0">
                <a:effectLst/>
                <a:latin typeface="Calibri" panose="020F0502020204030204" pitchFamily="34" charset="0"/>
                <a:ea typeface="Calibri" panose="020F0502020204030204" pitchFamily="34" charset="0"/>
                <a:cs typeface="Calibri" panose="020F0502020204030204" pitchFamily="34" charset="0"/>
              </a:rPr>
            </a:br>
            <a:r>
              <a:rPr lang="nl-NL" sz="1800" dirty="0">
                <a:effectLst/>
                <a:latin typeface="Calibri" panose="020F0502020204030204" pitchFamily="34" charset="0"/>
                <a:ea typeface="Calibri" panose="020F0502020204030204" pitchFamily="34" charset="0"/>
                <a:cs typeface="Calibri" panose="020F0502020204030204" pitchFamily="34" charset="0"/>
              </a:rPr>
              <a:t> Aan welke gedragingen van jezelf heb je een hekel? Dit kan van alles zijn. Misschien baal je wel eens dat jij je mond niet open doet wanneer er een vraag in de klas wordt gesteld, waarvan jij het antwoord weet. Je wilt wat zeggen en toch doe je het niet. Om hier verandering in te brengen, is de eerste stap dat jij je realiseert dat je ‘mond dichthouden’ wellicht voortkomt uit een kwaliteit als bescheidenheid of geduld. ‘Ik ben bescheiden,’ klinkt heel anders dan: ‘Ik trek nooit mijn mond open’. </a:t>
            </a:r>
            <a:br>
              <a:rPr lang="nl-NL" sz="1800" dirty="0">
                <a:effectLst/>
                <a:latin typeface="Calibri" panose="020F0502020204030204" pitchFamily="34" charset="0"/>
                <a:ea typeface="Calibri" panose="020F0502020204030204" pitchFamily="34" charset="0"/>
                <a:cs typeface="Calibri" panose="020F0502020204030204" pitchFamily="34" charset="0"/>
              </a:rPr>
            </a:br>
            <a:br>
              <a:rPr lang="nl-NL" sz="1800" dirty="0">
                <a:effectLst/>
                <a:latin typeface="Calibri" panose="020F0502020204030204" pitchFamily="34" charset="0"/>
                <a:ea typeface="Calibri" panose="020F0502020204030204" pitchFamily="34" charset="0"/>
                <a:cs typeface="Calibri" panose="020F0502020204030204" pitchFamily="34" charset="0"/>
              </a:rPr>
            </a:br>
            <a:r>
              <a:rPr lang="nl-NL" sz="1800" dirty="0">
                <a:effectLst/>
                <a:latin typeface="Calibri" panose="020F0502020204030204" pitchFamily="34" charset="0"/>
                <a:ea typeface="Calibri" panose="020F0502020204030204" pitchFamily="34" charset="0"/>
                <a:cs typeface="Calibri" panose="020F0502020204030204" pitchFamily="34" charset="0"/>
              </a:rPr>
              <a:t>Kwaliteiten kunnen je valkuil worden. Doorzettingsvermogen (kwaliteit) kan omslaan in teveel van jezelf vragen waardoor je slecht kan stoppen en pas opgeeft als je er bij neervalt (valkuil). Je kan je ook ergeren aan anderen mensen. Welke kwaliteit schuilt daarin? Waar de een geduld ziet, ziet de ander passiviteit. Waar de een flexibiliteit ziet, ziet de ander chaos. Waar de een grenzen stelt, vindt de ander hem/haar egoïstisch. </a:t>
            </a:r>
            <a:br>
              <a:rPr lang="nl-NL" sz="1800" dirty="0">
                <a:effectLst/>
                <a:latin typeface="Calibri" panose="020F0502020204030204" pitchFamily="34" charset="0"/>
                <a:ea typeface="Calibri" panose="020F0502020204030204" pitchFamily="34" charset="0"/>
                <a:cs typeface="Calibri" panose="020F0502020204030204" pitchFamily="34" charset="0"/>
              </a:rPr>
            </a:br>
            <a:r>
              <a:rPr lang="nl-NL" sz="1800" dirty="0">
                <a:effectLst/>
                <a:latin typeface="Calibri" panose="020F0502020204030204" pitchFamily="34" charset="0"/>
                <a:ea typeface="Calibri" panose="020F0502020204030204" pitchFamily="34" charset="0"/>
                <a:cs typeface="Calibri" panose="020F0502020204030204" pitchFamily="34" charset="0"/>
              </a:rPr>
              <a:t> </a:t>
            </a:r>
            <a:br>
              <a:rPr lang="nl-NL" sz="1800" dirty="0">
                <a:effectLst/>
                <a:latin typeface="Calibri" panose="020F0502020204030204" pitchFamily="34" charset="0"/>
                <a:ea typeface="Calibri" panose="020F0502020204030204" pitchFamily="34" charset="0"/>
                <a:cs typeface="Calibri" panose="020F0502020204030204" pitchFamily="34" charset="0"/>
              </a:rPr>
            </a:br>
            <a:r>
              <a:rPr lang="nl-NL" sz="1800" b="1" dirty="0">
                <a:effectLst/>
                <a:latin typeface="Calibri" panose="020F0502020204030204" pitchFamily="34" charset="0"/>
                <a:ea typeface="Calibri" panose="020F0502020204030204" pitchFamily="34" charset="0"/>
                <a:cs typeface="Calibri" panose="020F0502020204030204" pitchFamily="34" charset="0"/>
              </a:rPr>
              <a:t>Kansen en bedreigingen in je omgeving</a:t>
            </a:r>
            <a:br>
              <a:rPr lang="nl-NL" sz="1800" b="1" dirty="0">
                <a:effectLst/>
                <a:latin typeface="Calibri" panose="020F0502020204030204" pitchFamily="34" charset="0"/>
                <a:ea typeface="Calibri" panose="020F0502020204030204" pitchFamily="34" charset="0"/>
                <a:cs typeface="Calibri" panose="020F0502020204030204" pitchFamily="34" charset="0"/>
              </a:rPr>
            </a:br>
            <a:r>
              <a:rPr lang="nl-NL" sz="1800" dirty="0">
                <a:effectLst/>
                <a:latin typeface="Calibri" panose="020F0502020204030204" pitchFamily="34" charset="0"/>
                <a:ea typeface="Calibri" panose="020F0502020204030204" pitchFamily="34" charset="0"/>
                <a:cs typeface="Calibri" panose="020F0502020204030204" pitchFamily="34" charset="0"/>
              </a:rPr>
              <a:t>Tot zover je sterkte-zwakteanalyse. Laten we nu eens kijken welke kansen en bedreigingen er in je omgeving zijn. Het gaat hier dus niet om jouw kwaliteiten en vaardigheden, maar om externe kansen en ontwikkelingen  en bedreigingen in je omgeving. Ben jij bestand tegen alle invloeden van buitenaf? Laat jij je beslissingen leiden door wat jij het leukste vindt? Pas jij je vaak aan bij familie of vrienden? Wanneer speelt geld een rol in jouw beslissing? In hoeverre laat jij je leiden door geloof of religie? Moet bij jou een activiteit altijd iets opleveren?</a:t>
            </a:r>
            <a:br>
              <a:rPr lang="nl-NL" sz="1800" b="1" dirty="0">
                <a:effectLst/>
                <a:latin typeface="Calibri" panose="020F0502020204030204" pitchFamily="34" charset="0"/>
                <a:ea typeface="Calibri" panose="020F0502020204030204" pitchFamily="34" charset="0"/>
                <a:cs typeface="Calibri" panose="020F0502020204030204" pitchFamily="34" charset="0"/>
              </a:rPr>
            </a:b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 </a:t>
            </a:r>
            <a:endParaRPr lang="nl-NL" dirty="0"/>
          </a:p>
        </p:txBody>
      </p:sp>
      <p:sp>
        <p:nvSpPr>
          <p:cNvPr id="4" name="Slide Number Placeholder 3"/>
          <p:cNvSpPr>
            <a:spLocks noGrp="1"/>
          </p:cNvSpPr>
          <p:nvPr>
            <p:ph type="sldNum" sz="quarter" idx="5"/>
          </p:nvPr>
        </p:nvSpPr>
        <p:spPr/>
        <p:txBody>
          <a:bodyPr/>
          <a:lstStyle/>
          <a:p>
            <a:fld id="{A8D3687C-5258-465D-9098-CAB3EDB5B60B}" type="slidenum">
              <a:rPr lang="nl-NL" smtClean="0"/>
              <a:t>12</a:t>
            </a:fld>
            <a:endParaRPr lang="nl-NL" dirty="0"/>
          </a:p>
        </p:txBody>
      </p:sp>
    </p:spTree>
    <p:extLst>
      <p:ext uri="{BB962C8B-B14F-4D97-AF65-F5344CB8AC3E}">
        <p14:creationId xmlns:p14="http://schemas.microsoft.com/office/powerpoint/2010/main" val="883171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5D7A2EA2-44ED-468E-9052-4588941C1257}"/>
              </a:ext>
            </a:extLst>
          </p:cNvPr>
          <p:cNvSpPr/>
          <p:nvPr userDrawn="1"/>
        </p:nvSpPr>
        <p:spPr bwMode="white">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943FCFA-EF8D-47FE-BA9A-240EBC3DA098}"/>
              </a:ext>
            </a:extLst>
          </p:cNvPr>
          <p:cNvSpPr>
            <a:spLocks noGrp="1"/>
          </p:cNvSpPr>
          <p:nvPr>
            <p:ph type="ctrTitle"/>
          </p:nvPr>
        </p:nvSpPr>
        <p:spPr>
          <a:xfrm>
            <a:off x="611998" y="612000"/>
            <a:ext cx="10965600" cy="1371600"/>
          </a:xfrm>
        </p:spPr>
        <p:txBody>
          <a:bodyPr anchor="b">
            <a:noAutofit/>
          </a:bodyPr>
          <a:lstStyle>
            <a:lvl1pPr algn="l">
              <a:lnSpc>
                <a:spcPts val="5400"/>
              </a:lnSpc>
              <a:defRPr sz="4500"/>
            </a:lvl1pPr>
          </a:lstStyle>
          <a:p>
            <a:r>
              <a:rPr lang="nl-NL"/>
              <a:t>Klik om de stijl te bewerken</a:t>
            </a:r>
            <a:endParaRPr lang="nl-NL" dirty="0"/>
          </a:p>
        </p:txBody>
      </p:sp>
      <p:sp>
        <p:nvSpPr>
          <p:cNvPr id="3" name="Ondertitel 2">
            <a:extLst>
              <a:ext uri="{FF2B5EF4-FFF2-40B4-BE49-F238E27FC236}">
                <a16:creationId xmlns:a16="http://schemas.microsoft.com/office/drawing/2014/main" id="{D832008F-3819-49FB-AE1C-DFE63531E153}"/>
              </a:ext>
            </a:extLst>
          </p:cNvPr>
          <p:cNvSpPr>
            <a:spLocks noGrp="1"/>
          </p:cNvSpPr>
          <p:nvPr>
            <p:ph type="subTitle" idx="1"/>
          </p:nvPr>
        </p:nvSpPr>
        <p:spPr>
          <a:xfrm>
            <a:off x="611998" y="1983600"/>
            <a:ext cx="10965600" cy="1371600"/>
          </a:xfrm>
        </p:spPr>
        <p:txBody>
          <a:bodyPr>
            <a:noAutofit/>
          </a:bodyPr>
          <a:lstStyle>
            <a:lvl1pPr marL="0" indent="0" algn="l">
              <a:lnSpc>
                <a:spcPts val="5400"/>
              </a:lnSpc>
              <a:buNone/>
              <a:defRPr sz="4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10" name="Afbeelding 9">
            <a:extLst>
              <a:ext uri="{FF2B5EF4-FFF2-40B4-BE49-F238E27FC236}">
                <a16:creationId xmlns:a16="http://schemas.microsoft.com/office/drawing/2014/main" id="{2DC07955-95EA-48FF-93F7-37BE99D147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00" y="4446000"/>
            <a:ext cx="7200570" cy="1800000"/>
          </a:xfrm>
          <a:prstGeom prst="rect">
            <a:avLst/>
          </a:prstGeom>
        </p:spPr>
      </p:pic>
    </p:spTree>
    <p:extLst>
      <p:ext uri="{BB962C8B-B14F-4D97-AF65-F5344CB8AC3E}">
        <p14:creationId xmlns:p14="http://schemas.microsoft.com/office/powerpoint/2010/main" val="49096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met bee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D5A63F-6F54-46E2-89C7-A23D8F710B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200400" cy="6858000"/>
          </a:xfrm>
          <a:prstGeom prst="rect">
            <a:avLst/>
          </a:prstGeom>
        </p:spPr>
      </p:pic>
      <p:sp>
        <p:nvSpPr>
          <p:cNvPr id="2" name="Titel 1">
            <a:extLst>
              <a:ext uri="{FF2B5EF4-FFF2-40B4-BE49-F238E27FC236}">
                <a16:creationId xmlns:a16="http://schemas.microsoft.com/office/drawing/2014/main" id="{D943FCFA-EF8D-47FE-BA9A-240EBC3DA098}"/>
              </a:ext>
            </a:extLst>
          </p:cNvPr>
          <p:cNvSpPr>
            <a:spLocks noGrp="1"/>
          </p:cNvSpPr>
          <p:nvPr>
            <p:ph type="ctrTitle"/>
          </p:nvPr>
        </p:nvSpPr>
        <p:spPr bwMode="white">
          <a:xfrm>
            <a:off x="611998" y="612000"/>
            <a:ext cx="10965600" cy="1371600"/>
          </a:xfrm>
        </p:spPr>
        <p:txBody>
          <a:bodyPr anchor="b">
            <a:normAutofit/>
          </a:bodyPr>
          <a:lstStyle>
            <a:lvl1pPr algn="l">
              <a:lnSpc>
                <a:spcPts val="5400"/>
              </a:lnSpc>
              <a:defRPr sz="4500">
                <a:solidFill>
                  <a:schemeClr val="bg1"/>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D832008F-3819-49FB-AE1C-DFE63531E153}"/>
              </a:ext>
            </a:extLst>
          </p:cNvPr>
          <p:cNvSpPr>
            <a:spLocks noGrp="1"/>
          </p:cNvSpPr>
          <p:nvPr>
            <p:ph type="subTitle" idx="1"/>
          </p:nvPr>
        </p:nvSpPr>
        <p:spPr bwMode="white">
          <a:xfrm>
            <a:off x="611998" y="1983600"/>
            <a:ext cx="10965600" cy="1371600"/>
          </a:xfrm>
        </p:spPr>
        <p:txBody>
          <a:bodyPr>
            <a:normAutofit/>
          </a:bodyPr>
          <a:lstStyle>
            <a:lvl1pPr marL="0" indent="0" algn="l">
              <a:lnSpc>
                <a:spcPts val="5400"/>
              </a:lnSpc>
              <a:buNone/>
              <a:defRPr sz="4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14" name="Afbeelding 13">
            <a:extLst>
              <a:ext uri="{FF2B5EF4-FFF2-40B4-BE49-F238E27FC236}">
                <a16:creationId xmlns:a16="http://schemas.microsoft.com/office/drawing/2014/main" id="{5544F017-6B31-4292-9418-101808F0FB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000" y="4446000"/>
            <a:ext cx="7200570" cy="1800000"/>
          </a:xfrm>
          <a:prstGeom prst="rect">
            <a:avLst/>
          </a:prstGeom>
        </p:spPr>
      </p:pic>
    </p:spTree>
    <p:extLst>
      <p:ext uri="{BB962C8B-B14F-4D97-AF65-F5344CB8AC3E}">
        <p14:creationId xmlns:p14="http://schemas.microsoft.com/office/powerpoint/2010/main" val="2973289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2FCE36-BCE2-4F97-BC7A-F44BCD68158D}"/>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065D6068-6D66-46E4-AD9A-5CD0F1ABB3F7}"/>
              </a:ext>
            </a:extLst>
          </p:cNvPr>
          <p:cNvSpPr>
            <a:spLocks noGrp="1"/>
          </p:cNvSpPr>
          <p:nvPr>
            <p:ph idx="1"/>
          </p:nvPr>
        </p:nvSpPr>
        <p:spPr>
          <a:xfrm>
            <a:off x="612000" y="2020908"/>
            <a:ext cx="10969198" cy="3564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tekst 7">
            <a:extLst>
              <a:ext uri="{FF2B5EF4-FFF2-40B4-BE49-F238E27FC236}">
                <a16:creationId xmlns:a16="http://schemas.microsoft.com/office/drawing/2014/main" id="{612BDFA0-16D8-49DE-8382-E1254B4CDC19}"/>
              </a:ext>
            </a:extLst>
          </p:cNvPr>
          <p:cNvSpPr>
            <a:spLocks noGrp="1"/>
          </p:cNvSpPr>
          <p:nvPr>
            <p:ph type="body" sz="quarter" idx="13"/>
          </p:nvPr>
        </p:nvSpPr>
        <p:spPr>
          <a:xfrm>
            <a:off x="611999" y="1158100"/>
            <a:ext cx="10969199" cy="546100"/>
          </a:xfrm>
        </p:spPr>
        <p:txBody>
          <a:bodyPr>
            <a:normAutofit/>
          </a:bodyPr>
          <a:lstStyle>
            <a:lvl1pPr marL="0" indent="0">
              <a:lnSpc>
                <a:spcPts val="4300"/>
              </a:lnSpc>
              <a:buNone/>
              <a:defRPr sz="3600"/>
            </a:lvl1pPr>
          </a:lstStyle>
          <a:p>
            <a:pPr lvl="0"/>
            <a:r>
              <a:rPr lang="nl-NL"/>
              <a:t>Tekststijl van het model bewerken</a:t>
            </a:r>
          </a:p>
        </p:txBody>
      </p:sp>
      <p:sp>
        <p:nvSpPr>
          <p:cNvPr id="7" name="Tijdelijke aanduiding voor datum 6">
            <a:extLst>
              <a:ext uri="{FF2B5EF4-FFF2-40B4-BE49-F238E27FC236}">
                <a16:creationId xmlns:a16="http://schemas.microsoft.com/office/drawing/2014/main" id="{E8060B82-63D7-4B18-9271-D8268D3BEE00}"/>
              </a:ext>
            </a:extLst>
          </p:cNvPr>
          <p:cNvSpPr>
            <a:spLocks noGrp="1"/>
          </p:cNvSpPr>
          <p:nvPr>
            <p:ph type="dt" sz="half" idx="14"/>
          </p:nvPr>
        </p:nvSpPr>
        <p:spPr/>
        <p:txBody>
          <a:bodyPr/>
          <a:lstStyle/>
          <a:p>
            <a:fld id="{A272861F-96AB-467D-8B25-DC52F51ED1BF}" type="datetime4">
              <a:rPr lang="nl-NL" smtClean="0"/>
              <a:t>2 februari 2023</a:t>
            </a:fld>
            <a:endParaRPr lang="nl-NL" dirty="0"/>
          </a:p>
        </p:txBody>
      </p:sp>
      <p:sp>
        <p:nvSpPr>
          <p:cNvPr id="9" name="Tijdelijke aanduiding voor voettekst 8">
            <a:extLst>
              <a:ext uri="{FF2B5EF4-FFF2-40B4-BE49-F238E27FC236}">
                <a16:creationId xmlns:a16="http://schemas.microsoft.com/office/drawing/2014/main" id="{9A3C9455-30B9-4C24-8FBB-9EE2D5A97B6D}"/>
              </a:ext>
            </a:extLst>
          </p:cNvPr>
          <p:cNvSpPr>
            <a:spLocks noGrp="1"/>
          </p:cNvSpPr>
          <p:nvPr>
            <p:ph type="ftr" sz="quarter" idx="15"/>
          </p:nvPr>
        </p:nvSpPr>
        <p:spPr/>
        <p:txBody>
          <a:bodyPr/>
          <a:lstStyle/>
          <a:p>
            <a:r>
              <a:rPr lang="nl-NL"/>
              <a:t>Titel van de presentatie</a:t>
            </a:r>
            <a:endParaRPr lang="nl-NL" dirty="0"/>
          </a:p>
        </p:txBody>
      </p:sp>
      <p:sp>
        <p:nvSpPr>
          <p:cNvPr id="10" name="Tijdelijke aanduiding voor dianummer 9">
            <a:extLst>
              <a:ext uri="{FF2B5EF4-FFF2-40B4-BE49-F238E27FC236}">
                <a16:creationId xmlns:a16="http://schemas.microsoft.com/office/drawing/2014/main" id="{2E6704B5-9F72-4553-8493-74D5BD215884}"/>
              </a:ext>
            </a:extLst>
          </p:cNvPr>
          <p:cNvSpPr>
            <a:spLocks noGrp="1"/>
          </p:cNvSpPr>
          <p:nvPr>
            <p:ph type="sldNum" sz="quarter" idx="16"/>
          </p:nvPr>
        </p:nvSpPr>
        <p:spPr/>
        <p:txBody>
          <a:bodyPr/>
          <a:lstStyle/>
          <a:p>
            <a:fld id="{932C3248-DEA8-4406-A963-9ED55A9DA4F5}" type="slidenum">
              <a:rPr lang="nl-NL" smtClean="0"/>
              <a:pPr/>
              <a:t>‹nr.›</a:t>
            </a:fld>
            <a:endParaRPr lang="nl-NL" dirty="0"/>
          </a:p>
        </p:txBody>
      </p:sp>
    </p:spTree>
    <p:extLst>
      <p:ext uri="{BB962C8B-B14F-4D97-AF65-F5344CB8AC3E}">
        <p14:creationId xmlns:p14="http://schemas.microsoft.com/office/powerpoint/2010/main" val="65292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6B5B069-D714-4EDE-AD86-0DB1C684CD81}"/>
              </a:ext>
            </a:extLst>
          </p:cNvPr>
          <p:cNvSpPr>
            <a:spLocks noGrp="1"/>
          </p:cNvSpPr>
          <p:nvPr>
            <p:ph type="title"/>
          </p:nvPr>
        </p:nvSpPr>
        <p:spPr>
          <a:xfrm>
            <a:off x="612000" y="612000"/>
            <a:ext cx="10969200" cy="546100"/>
          </a:xfrm>
          <a:prstGeom prst="rect">
            <a:avLst/>
          </a:prstGeom>
        </p:spPr>
        <p:txBody>
          <a:bodyPr vert="horz" lIns="0" tIns="0" rIns="0" bIns="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57A94508-1E25-4B7A-821C-C162C902F4D0}"/>
              </a:ext>
            </a:extLst>
          </p:cNvPr>
          <p:cNvSpPr>
            <a:spLocks noGrp="1"/>
          </p:cNvSpPr>
          <p:nvPr>
            <p:ph type="body" idx="1"/>
          </p:nvPr>
        </p:nvSpPr>
        <p:spPr>
          <a:xfrm>
            <a:off x="612000" y="2019600"/>
            <a:ext cx="10969200" cy="3560400"/>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datum 3">
            <a:extLst>
              <a:ext uri="{FF2B5EF4-FFF2-40B4-BE49-F238E27FC236}">
                <a16:creationId xmlns:a16="http://schemas.microsoft.com/office/drawing/2014/main" id="{FE33D3A0-9C1E-453B-9E7D-1048BBA59827}"/>
              </a:ext>
            </a:extLst>
          </p:cNvPr>
          <p:cNvSpPr>
            <a:spLocks noGrp="1"/>
          </p:cNvSpPr>
          <p:nvPr>
            <p:ph type="dt" sz="half" idx="2"/>
          </p:nvPr>
        </p:nvSpPr>
        <p:spPr>
          <a:xfrm>
            <a:off x="9420001" y="6056572"/>
            <a:ext cx="1710000" cy="238125"/>
          </a:xfrm>
          <a:prstGeom prst="rect">
            <a:avLst/>
          </a:prstGeom>
        </p:spPr>
        <p:txBody>
          <a:bodyPr lIns="0" tIns="0" rIns="0" bIns="0"/>
          <a:lstStyle>
            <a:lvl1pPr algn="r">
              <a:defRPr sz="1500"/>
            </a:lvl1pPr>
          </a:lstStyle>
          <a:p>
            <a:fld id="{049AC74C-5254-4E17-A657-2FD49EA9103A}" type="datetime4">
              <a:rPr lang="nl-NL" smtClean="0"/>
              <a:t>2 februari 2023</a:t>
            </a:fld>
            <a:endParaRPr lang="nl-NL" dirty="0"/>
          </a:p>
        </p:txBody>
      </p:sp>
      <p:sp>
        <p:nvSpPr>
          <p:cNvPr id="9" name="Tijdelijke aanduiding voor voettekst 4">
            <a:extLst>
              <a:ext uri="{FF2B5EF4-FFF2-40B4-BE49-F238E27FC236}">
                <a16:creationId xmlns:a16="http://schemas.microsoft.com/office/drawing/2014/main" id="{9FC8B4C2-DC67-476C-AB24-C788C06BFD17}"/>
              </a:ext>
            </a:extLst>
          </p:cNvPr>
          <p:cNvSpPr>
            <a:spLocks noGrp="1"/>
          </p:cNvSpPr>
          <p:nvPr>
            <p:ph type="ftr" sz="quarter" idx="3"/>
          </p:nvPr>
        </p:nvSpPr>
        <p:spPr>
          <a:xfrm>
            <a:off x="5305201" y="6056572"/>
            <a:ext cx="4114800" cy="238125"/>
          </a:xfrm>
          <a:prstGeom prst="rect">
            <a:avLst/>
          </a:prstGeom>
        </p:spPr>
        <p:txBody>
          <a:bodyPr lIns="0" tIns="0" rIns="0" bIns="0"/>
          <a:lstStyle>
            <a:lvl1pPr algn="r">
              <a:defRPr sz="1500" b="1"/>
            </a:lvl1pPr>
          </a:lstStyle>
          <a:p>
            <a:r>
              <a:rPr lang="nl-NL" dirty="0"/>
              <a:t>Titel van de presentatie</a:t>
            </a:r>
          </a:p>
        </p:txBody>
      </p:sp>
      <p:sp>
        <p:nvSpPr>
          <p:cNvPr id="10" name="Tijdelijke aanduiding voor dianummer 5">
            <a:extLst>
              <a:ext uri="{FF2B5EF4-FFF2-40B4-BE49-F238E27FC236}">
                <a16:creationId xmlns:a16="http://schemas.microsoft.com/office/drawing/2014/main" id="{4EC74FFC-0913-4702-AAB3-E5F1307968F3}"/>
              </a:ext>
            </a:extLst>
          </p:cNvPr>
          <p:cNvSpPr>
            <a:spLocks noGrp="1"/>
          </p:cNvSpPr>
          <p:nvPr>
            <p:ph type="sldNum" sz="quarter" idx="4"/>
          </p:nvPr>
        </p:nvSpPr>
        <p:spPr>
          <a:xfrm>
            <a:off x="11130001" y="6056572"/>
            <a:ext cx="450000" cy="238125"/>
          </a:xfrm>
          <a:prstGeom prst="rect">
            <a:avLst/>
          </a:prstGeom>
        </p:spPr>
        <p:txBody>
          <a:bodyPr lIns="0" tIns="0" rIns="0" bIns="0"/>
          <a:lstStyle>
            <a:lvl1pPr algn="r">
              <a:defRPr sz="1500"/>
            </a:lvl1pPr>
          </a:lstStyle>
          <a:p>
            <a:fld id="{932C3248-DEA8-4406-A963-9ED55A9DA4F5}" type="slidenum">
              <a:rPr lang="nl-NL" smtClean="0"/>
              <a:pPr/>
              <a:t>‹nr.›</a:t>
            </a:fld>
            <a:endParaRPr lang="nl-NL" dirty="0"/>
          </a:p>
        </p:txBody>
      </p:sp>
      <p:sp>
        <p:nvSpPr>
          <p:cNvPr id="11" name="Tekstvak 10">
            <a:extLst>
              <a:ext uri="{FF2B5EF4-FFF2-40B4-BE49-F238E27FC236}">
                <a16:creationId xmlns:a16="http://schemas.microsoft.com/office/drawing/2014/main" id="{6960413B-01CD-47DF-9CB1-53FA195B0E24}"/>
              </a:ext>
            </a:extLst>
          </p:cNvPr>
          <p:cNvSpPr txBox="1"/>
          <p:nvPr userDrawn="1"/>
        </p:nvSpPr>
        <p:spPr>
          <a:xfrm>
            <a:off x="611999" y="6062626"/>
            <a:ext cx="4693202" cy="230832"/>
          </a:xfrm>
          <a:prstGeom prst="rect">
            <a:avLst/>
          </a:prstGeom>
          <a:noFill/>
        </p:spPr>
        <p:txBody>
          <a:bodyPr wrap="square" lIns="0" tIns="0" rIns="0" bIns="0" rtlCol="0">
            <a:spAutoFit/>
          </a:bodyPr>
          <a:lstStyle/>
          <a:p>
            <a:r>
              <a:rPr lang="nl-NL" sz="1500" b="1" dirty="0">
                <a:solidFill>
                  <a:schemeClr val="bg2"/>
                </a:solidFill>
              </a:rPr>
              <a:t>Zadkine Business College</a:t>
            </a:r>
          </a:p>
        </p:txBody>
      </p:sp>
    </p:spTree>
    <p:extLst>
      <p:ext uri="{BB962C8B-B14F-4D97-AF65-F5344CB8AC3E}">
        <p14:creationId xmlns:p14="http://schemas.microsoft.com/office/powerpoint/2010/main" val="216515188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Lst>
  <p:hf hdr="0"/>
  <p:txStyles>
    <p:titleStyle>
      <a:lvl1pPr algn="l" defTabSz="914400" rtl="0" eaLnBrk="1" latinLnBrk="0" hangingPunct="1">
        <a:lnSpc>
          <a:spcPts val="4300"/>
        </a:lnSpc>
        <a:spcBef>
          <a:spcPct val="0"/>
        </a:spcBef>
        <a:buNone/>
        <a:defRPr sz="3600" b="1" kern="1200">
          <a:solidFill>
            <a:schemeClr val="bg2"/>
          </a:solidFill>
          <a:latin typeface="+mj-lt"/>
          <a:ea typeface="+mj-ea"/>
          <a:cs typeface="+mj-cs"/>
        </a:defRPr>
      </a:lvl1pPr>
    </p:titleStyle>
    <p:bodyStyle>
      <a:lvl1pPr marL="288000" indent="-288000" algn="l" defTabSz="914400" rtl="0" eaLnBrk="1" latinLnBrk="0" hangingPunct="1">
        <a:lnSpc>
          <a:spcPct val="115000"/>
        </a:lnSpc>
        <a:spcBef>
          <a:spcPts val="0"/>
        </a:spcBef>
        <a:buClr>
          <a:schemeClr val="bg2"/>
        </a:buClr>
        <a:buFont typeface="Wingdings" panose="05000000000000000000" pitchFamily="2" charset="2"/>
        <a:buChar char="§"/>
        <a:defRPr sz="1800" kern="1200">
          <a:solidFill>
            <a:schemeClr val="tx1"/>
          </a:solidFill>
          <a:latin typeface="+mn-lt"/>
          <a:ea typeface="+mn-ea"/>
          <a:cs typeface="+mn-cs"/>
        </a:defRPr>
      </a:lvl1pPr>
      <a:lvl2pPr marL="576000" indent="-288000" algn="l" defTabSz="914400" rtl="0" eaLnBrk="1" latinLnBrk="0" hangingPunct="1">
        <a:lnSpc>
          <a:spcPct val="115000"/>
        </a:lnSpc>
        <a:spcBef>
          <a:spcPts val="0"/>
        </a:spcBef>
        <a:buClr>
          <a:schemeClr val="bg2"/>
        </a:buClr>
        <a:buFont typeface="Arial" panose="020B0604020202020204" pitchFamily="34" charset="0"/>
        <a:buChar char="›"/>
        <a:defRPr sz="1800" b="0" kern="1200">
          <a:solidFill>
            <a:schemeClr val="tx1"/>
          </a:solidFill>
          <a:latin typeface="+mn-lt"/>
          <a:ea typeface="+mn-ea"/>
          <a:cs typeface="+mn-cs"/>
        </a:defRPr>
      </a:lvl2pPr>
      <a:lvl3pPr marL="864000" indent="-288000" algn="l" defTabSz="914400" rtl="0" eaLnBrk="1" latinLnBrk="0" hangingPunct="1">
        <a:lnSpc>
          <a:spcPct val="115000"/>
        </a:lnSpc>
        <a:spcBef>
          <a:spcPts val="0"/>
        </a:spcBef>
        <a:buClr>
          <a:schemeClr val="bg2"/>
        </a:buClr>
        <a:buFont typeface="Wingdings" panose="05000000000000000000" pitchFamily="2" charset="2"/>
        <a:buChar char="§"/>
        <a:defRPr sz="1800" b="0" kern="1200">
          <a:solidFill>
            <a:schemeClr val="tx1"/>
          </a:solidFill>
          <a:latin typeface="+mn-lt"/>
          <a:ea typeface="+mn-ea"/>
          <a:cs typeface="+mn-cs"/>
        </a:defRPr>
      </a:lvl3pPr>
      <a:lvl4pPr marL="0" indent="0" algn="l" defTabSz="914400" rtl="0" eaLnBrk="1" latinLnBrk="0" hangingPunct="1">
        <a:lnSpc>
          <a:spcPct val="115000"/>
        </a:lnSpc>
        <a:spcBef>
          <a:spcPts val="0"/>
        </a:spcBef>
        <a:buClr>
          <a:schemeClr val="accent1"/>
        </a:buClr>
        <a:buFont typeface="Arial" panose="020B0604020202020204" pitchFamily="34" charset="0"/>
        <a:buNone/>
        <a:defRPr sz="1800" b="1" kern="1200">
          <a:solidFill>
            <a:schemeClr val="bg2"/>
          </a:solidFill>
          <a:latin typeface="+mn-lt"/>
          <a:ea typeface="+mn-ea"/>
          <a:cs typeface="+mn-cs"/>
        </a:defRPr>
      </a:lvl4pPr>
      <a:lvl5pPr marL="0" indent="0" algn="l" defTabSz="914400" rtl="0" eaLnBrk="1" latinLnBrk="0" hangingPunct="1">
        <a:lnSpc>
          <a:spcPct val="115000"/>
        </a:lnSpc>
        <a:spcBef>
          <a:spcPts val="0"/>
        </a:spcBef>
        <a:buClr>
          <a:schemeClr val="accent1"/>
        </a:buClr>
        <a:buFont typeface="Wingdings" panose="05000000000000000000" pitchFamily="2" charset="2"/>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9V6Zoj8De0U"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GhXJ4nfju2s"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indeed.n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nationalevacaturebank.nl/vacature/zoeken?query=&amp;location=&amp;distance=city&amp;page=1&amp;limit=10&amp;sort=relevance&amp;utm_referrer=https:%2F%2Fwww.google.com%2F&amp;gclid=EAIaIQobChMIkarh7Zj66wIVENd3Ch2xbgb5EAAYASAAEgKfMfD_Bw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73B7F-A92D-441F-A8BF-F72348C1764F}"/>
              </a:ext>
            </a:extLst>
          </p:cNvPr>
          <p:cNvSpPr>
            <a:spLocks noGrp="1"/>
          </p:cNvSpPr>
          <p:nvPr>
            <p:ph type="ctrTitle"/>
          </p:nvPr>
        </p:nvSpPr>
        <p:spPr/>
        <p:txBody>
          <a:bodyPr/>
          <a:lstStyle/>
          <a:p>
            <a:r>
              <a:rPr lang="nl-NL" dirty="0"/>
              <a:t>Challenge 1: Personal Branding</a:t>
            </a:r>
          </a:p>
        </p:txBody>
      </p:sp>
      <p:sp>
        <p:nvSpPr>
          <p:cNvPr id="3" name="Ondertitel 2">
            <a:extLst>
              <a:ext uri="{FF2B5EF4-FFF2-40B4-BE49-F238E27FC236}">
                <a16:creationId xmlns:a16="http://schemas.microsoft.com/office/drawing/2014/main" id="{97A7B6A7-0479-4D8C-A3FE-EA09CA917D0B}"/>
              </a:ext>
            </a:extLst>
          </p:cNvPr>
          <p:cNvSpPr>
            <a:spLocks noGrp="1"/>
          </p:cNvSpPr>
          <p:nvPr>
            <p:ph type="subTitle" idx="1"/>
          </p:nvPr>
        </p:nvSpPr>
        <p:spPr/>
        <p:txBody>
          <a:bodyPr/>
          <a:lstStyle/>
          <a:p>
            <a:r>
              <a:rPr lang="nl-NL" dirty="0"/>
              <a:t>Docent: H. Liang</a:t>
            </a:r>
          </a:p>
          <a:p>
            <a:r>
              <a:rPr lang="nl-NL" dirty="0"/>
              <a:t>Klas: 2VBAC1D</a:t>
            </a:r>
          </a:p>
        </p:txBody>
      </p:sp>
    </p:spTree>
    <p:extLst>
      <p:ext uri="{BB962C8B-B14F-4D97-AF65-F5344CB8AC3E}">
        <p14:creationId xmlns:p14="http://schemas.microsoft.com/office/powerpoint/2010/main" val="267504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5FD3C-52E8-434F-964A-6540486F15C2}"/>
              </a:ext>
            </a:extLst>
          </p:cNvPr>
          <p:cNvSpPr>
            <a:spLocks noGrp="1"/>
          </p:cNvSpPr>
          <p:nvPr>
            <p:ph type="title"/>
          </p:nvPr>
        </p:nvSpPr>
        <p:spPr/>
        <p:txBody>
          <a:bodyPr/>
          <a:lstStyle/>
          <a:p>
            <a:r>
              <a:rPr lang="en-US" dirty="0" err="1"/>
              <a:t>Wanneer</a:t>
            </a:r>
            <a:r>
              <a:rPr lang="en-US" dirty="0"/>
              <a:t> is het </a:t>
            </a:r>
            <a:r>
              <a:rPr lang="en-US" dirty="0" err="1"/>
              <a:t>goed</a:t>
            </a:r>
            <a:r>
              <a:rPr lang="en-US" dirty="0"/>
              <a:t>?</a:t>
            </a:r>
            <a:endParaRPr lang="nl-NL" dirty="0"/>
          </a:p>
        </p:txBody>
      </p:sp>
      <p:sp>
        <p:nvSpPr>
          <p:cNvPr id="5" name="Date Placeholder 4">
            <a:extLst>
              <a:ext uri="{FF2B5EF4-FFF2-40B4-BE49-F238E27FC236}">
                <a16:creationId xmlns:a16="http://schemas.microsoft.com/office/drawing/2014/main" id="{CCC02231-FB92-42EE-B335-DFA6D7B89467}"/>
              </a:ext>
            </a:extLst>
          </p:cNvPr>
          <p:cNvSpPr>
            <a:spLocks noGrp="1"/>
          </p:cNvSpPr>
          <p:nvPr>
            <p:ph type="dt" sz="half" idx="14"/>
          </p:nvPr>
        </p:nvSpPr>
        <p:spPr/>
        <p:txBody>
          <a:bodyPr/>
          <a:lstStyle/>
          <a:p>
            <a:fld id="{A272861F-96AB-467D-8B25-DC52F51ED1BF}" type="datetime4">
              <a:rPr lang="nl-NL" smtClean="0"/>
              <a:t>2 februari 2023</a:t>
            </a:fld>
            <a:endParaRPr lang="nl-NL" dirty="0"/>
          </a:p>
        </p:txBody>
      </p:sp>
      <p:sp>
        <p:nvSpPr>
          <p:cNvPr id="6" name="Footer Placeholder 5">
            <a:extLst>
              <a:ext uri="{FF2B5EF4-FFF2-40B4-BE49-F238E27FC236}">
                <a16:creationId xmlns:a16="http://schemas.microsoft.com/office/drawing/2014/main" id="{4BF4FC42-5AB6-4B51-BDC1-96494696292E}"/>
              </a:ext>
            </a:extLst>
          </p:cNvPr>
          <p:cNvSpPr>
            <a:spLocks noGrp="1"/>
          </p:cNvSpPr>
          <p:nvPr>
            <p:ph type="ftr" sz="quarter" idx="15"/>
          </p:nvPr>
        </p:nvSpPr>
        <p:spPr/>
        <p:txBody>
          <a:bodyPr/>
          <a:lstStyle/>
          <a:p>
            <a:r>
              <a:rPr lang="nl-NL"/>
              <a:t>Titel van de presentatie</a:t>
            </a:r>
            <a:endParaRPr lang="nl-NL" dirty="0"/>
          </a:p>
        </p:txBody>
      </p:sp>
      <p:sp>
        <p:nvSpPr>
          <p:cNvPr id="7" name="Slide Number Placeholder 6">
            <a:extLst>
              <a:ext uri="{FF2B5EF4-FFF2-40B4-BE49-F238E27FC236}">
                <a16:creationId xmlns:a16="http://schemas.microsoft.com/office/drawing/2014/main" id="{86EA5C92-C538-4C8F-A8D1-C365391E0827}"/>
              </a:ext>
            </a:extLst>
          </p:cNvPr>
          <p:cNvSpPr>
            <a:spLocks noGrp="1"/>
          </p:cNvSpPr>
          <p:nvPr>
            <p:ph type="sldNum" sz="quarter" idx="16"/>
          </p:nvPr>
        </p:nvSpPr>
        <p:spPr/>
        <p:txBody>
          <a:bodyPr/>
          <a:lstStyle/>
          <a:p>
            <a:fld id="{932C3248-DEA8-4406-A963-9ED55A9DA4F5}" type="slidenum">
              <a:rPr lang="nl-NL" smtClean="0"/>
              <a:pPr/>
              <a:t>10</a:t>
            </a:fld>
            <a:endParaRPr lang="nl-NL" dirty="0"/>
          </a:p>
        </p:txBody>
      </p:sp>
      <p:pic>
        <p:nvPicPr>
          <p:cNvPr id="8" name="Picture 2">
            <a:extLst>
              <a:ext uri="{FF2B5EF4-FFF2-40B4-BE49-F238E27FC236}">
                <a16:creationId xmlns:a16="http://schemas.microsoft.com/office/drawing/2014/main" id="{078356B5-73BF-4D05-88AC-89B4D09673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939" y="1714270"/>
            <a:ext cx="1620016" cy="16200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74B8EA2B-B16F-41DC-B290-A6C78583F7BA}"/>
              </a:ext>
            </a:extLst>
          </p:cNvPr>
          <p:cNvGraphicFramePr>
            <a:graphicFrameLocks noGrp="1"/>
          </p:cNvGraphicFramePr>
          <p:nvPr/>
        </p:nvGraphicFramePr>
        <p:xfrm>
          <a:off x="1653699" y="3265487"/>
          <a:ext cx="8886190" cy="1426083"/>
        </p:xfrm>
        <a:graphic>
          <a:graphicData uri="http://schemas.openxmlformats.org/drawingml/2006/table">
            <a:tbl>
              <a:tblPr firstRow="1" firstCol="1" bandRow="1">
                <a:tableStyleId>{5C22544A-7EE6-4342-B048-85BDC9FD1C3A}</a:tableStyleId>
              </a:tblPr>
              <a:tblGrid>
                <a:gridCol w="1813560">
                  <a:extLst>
                    <a:ext uri="{9D8B030D-6E8A-4147-A177-3AD203B41FA5}">
                      <a16:colId xmlns:a16="http://schemas.microsoft.com/office/drawing/2014/main" val="1563965585"/>
                    </a:ext>
                  </a:extLst>
                </a:gridCol>
                <a:gridCol w="1487170">
                  <a:extLst>
                    <a:ext uri="{9D8B030D-6E8A-4147-A177-3AD203B41FA5}">
                      <a16:colId xmlns:a16="http://schemas.microsoft.com/office/drawing/2014/main" val="38184206"/>
                    </a:ext>
                  </a:extLst>
                </a:gridCol>
                <a:gridCol w="1684655">
                  <a:extLst>
                    <a:ext uri="{9D8B030D-6E8A-4147-A177-3AD203B41FA5}">
                      <a16:colId xmlns:a16="http://schemas.microsoft.com/office/drawing/2014/main" val="1352455137"/>
                    </a:ext>
                  </a:extLst>
                </a:gridCol>
                <a:gridCol w="1965960">
                  <a:extLst>
                    <a:ext uri="{9D8B030D-6E8A-4147-A177-3AD203B41FA5}">
                      <a16:colId xmlns:a16="http://schemas.microsoft.com/office/drawing/2014/main" val="2893358547"/>
                    </a:ext>
                  </a:extLst>
                </a:gridCol>
                <a:gridCol w="1934845">
                  <a:extLst>
                    <a:ext uri="{9D8B030D-6E8A-4147-A177-3AD203B41FA5}">
                      <a16:colId xmlns:a16="http://schemas.microsoft.com/office/drawing/2014/main" val="2435326806"/>
                    </a:ext>
                  </a:extLst>
                </a:gridCol>
              </a:tblGrid>
              <a:tr h="0">
                <a:tc>
                  <a:txBody>
                    <a:bodyPr/>
                    <a:lstStyle/>
                    <a:p>
                      <a:pPr>
                        <a:lnSpc>
                          <a:spcPct val="107000"/>
                        </a:lnSpc>
                        <a:spcAft>
                          <a:spcPts val="800"/>
                        </a:spcAft>
                      </a:pPr>
                      <a:r>
                        <a:rPr lang="nl-NL" sz="1200">
                          <a:effectLst/>
                        </a:rPr>
                        <a:t>2.2: Relevante vacatures</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a:effectLst/>
                        </a:rPr>
                        <a:t>Vacatures vinden. Op basis van gevraagde competenties onderscheiden of een vacature wel of niet geschikt is</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a:effectLst/>
                        </a:rPr>
                        <a:t>Ik heb twee vacatures gevonden die aansluiten op de competenties van de opleiding. Ik kan uitleggen wat ik aantrekkelijk vind aan de functie en wat niet.</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a:effectLst/>
                        </a:rPr>
                        <a:t>Ik heb twee vacatures gevonden, maar deze sluiten niet of slecht aan op de gevraagde competenties.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dirty="0">
                          <a:effectLst/>
                        </a:rPr>
                        <a:t>Ik heb geen vacatures gevonden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20734784"/>
                  </a:ext>
                </a:extLst>
              </a:tr>
            </a:tbl>
          </a:graphicData>
        </a:graphic>
      </p:graphicFrame>
      <p:graphicFrame>
        <p:nvGraphicFramePr>
          <p:cNvPr id="4" name="Table 3">
            <a:extLst>
              <a:ext uri="{FF2B5EF4-FFF2-40B4-BE49-F238E27FC236}">
                <a16:creationId xmlns:a16="http://schemas.microsoft.com/office/drawing/2014/main" id="{E813633E-FDCC-41D6-8908-8AF3DA78F930}"/>
              </a:ext>
            </a:extLst>
          </p:cNvPr>
          <p:cNvGraphicFramePr>
            <a:graphicFrameLocks noGrp="1"/>
          </p:cNvGraphicFramePr>
          <p:nvPr/>
        </p:nvGraphicFramePr>
        <p:xfrm>
          <a:off x="1652905" y="3079622"/>
          <a:ext cx="8886190" cy="185865"/>
        </p:xfrm>
        <a:graphic>
          <a:graphicData uri="http://schemas.openxmlformats.org/drawingml/2006/table">
            <a:tbl>
              <a:tblPr firstRow="1" firstCol="1" bandRow="1">
                <a:tableStyleId>{5C22544A-7EE6-4342-B048-85BDC9FD1C3A}</a:tableStyleId>
              </a:tblPr>
              <a:tblGrid>
                <a:gridCol w="1813560">
                  <a:extLst>
                    <a:ext uri="{9D8B030D-6E8A-4147-A177-3AD203B41FA5}">
                      <a16:colId xmlns:a16="http://schemas.microsoft.com/office/drawing/2014/main" val="1001831845"/>
                    </a:ext>
                  </a:extLst>
                </a:gridCol>
                <a:gridCol w="1487170">
                  <a:extLst>
                    <a:ext uri="{9D8B030D-6E8A-4147-A177-3AD203B41FA5}">
                      <a16:colId xmlns:a16="http://schemas.microsoft.com/office/drawing/2014/main" val="2207117358"/>
                    </a:ext>
                  </a:extLst>
                </a:gridCol>
                <a:gridCol w="1684655">
                  <a:extLst>
                    <a:ext uri="{9D8B030D-6E8A-4147-A177-3AD203B41FA5}">
                      <a16:colId xmlns:a16="http://schemas.microsoft.com/office/drawing/2014/main" val="179210857"/>
                    </a:ext>
                  </a:extLst>
                </a:gridCol>
                <a:gridCol w="1965960">
                  <a:extLst>
                    <a:ext uri="{9D8B030D-6E8A-4147-A177-3AD203B41FA5}">
                      <a16:colId xmlns:a16="http://schemas.microsoft.com/office/drawing/2014/main" val="3473861290"/>
                    </a:ext>
                  </a:extLst>
                </a:gridCol>
                <a:gridCol w="1934845">
                  <a:extLst>
                    <a:ext uri="{9D8B030D-6E8A-4147-A177-3AD203B41FA5}">
                      <a16:colId xmlns:a16="http://schemas.microsoft.com/office/drawing/2014/main" val="1294631966"/>
                    </a:ext>
                  </a:extLst>
                </a:gridCol>
              </a:tblGrid>
              <a:tr h="0">
                <a:tc>
                  <a:txBody>
                    <a:bodyPr/>
                    <a:lstStyle/>
                    <a:p>
                      <a:pPr>
                        <a:lnSpc>
                          <a:spcPct val="107000"/>
                        </a:lnSpc>
                        <a:spcAft>
                          <a:spcPts val="800"/>
                        </a:spcAft>
                      </a:pPr>
                      <a:r>
                        <a:rPr lang="nl-NL" sz="1200">
                          <a:effectLst/>
                        </a:rPr>
                        <a:t>Producten</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200">
                          <a:effectLst/>
                        </a:rPr>
                        <a:t>Criterium</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200">
                          <a:effectLst/>
                        </a:rPr>
                        <a:t>Goed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200">
                          <a:effectLst/>
                        </a:rPr>
                        <a:t>Voldoende</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200" dirty="0">
                          <a:effectLst/>
                        </a:rPr>
                        <a:t>Onvoldoende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25962548"/>
                  </a:ext>
                </a:extLst>
              </a:tr>
            </a:tbl>
          </a:graphicData>
        </a:graphic>
      </p:graphicFrame>
    </p:spTree>
    <p:extLst>
      <p:ext uri="{BB962C8B-B14F-4D97-AF65-F5344CB8AC3E}">
        <p14:creationId xmlns:p14="http://schemas.microsoft.com/office/powerpoint/2010/main" val="3768229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D6DCD7-7723-4986-BDAE-992843802B4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52DA7865-D0B9-4523-BE3C-00712AADEADD}"/>
              </a:ext>
            </a:extLst>
          </p:cNvPr>
          <p:cNvSpPr>
            <a:spLocks noGrp="1"/>
          </p:cNvSpPr>
          <p:nvPr>
            <p:ph idx="1"/>
          </p:nvPr>
        </p:nvSpPr>
        <p:spPr/>
        <p:txBody>
          <a:bodyPr/>
          <a:lstStyle/>
          <a:p>
            <a:r>
              <a:rPr lang="en-US" dirty="0" err="1"/>
              <a:t>Studenten</a:t>
            </a:r>
            <a:r>
              <a:rPr lang="en-US" dirty="0"/>
              <a:t> </a:t>
            </a:r>
            <a:r>
              <a:rPr lang="en-US" dirty="0" err="1"/>
              <a:t>stellen</a:t>
            </a:r>
            <a:r>
              <a:rPr lang="en-US" dirty="0"/>
              <a:t> </a:t>
            </a:r>
            <a:r>
              <a:rPr lang="en-US" dirty="0" err="1"/>
              <a:t>zelf</a:t>
            </a:r>
            <a:r>
              <a:rPr lang="en-US" dirty="0"/>
              <a:t> </a:t>
            </a:r>
            <a:r>
              <a:rPr lang="en-US" dirty="0" err="1"/>
              <a:t>een</a:t>
            </a:r>
            <a:r>
              <a:rPr lang="en-US" dirty="0"/>
              <a:t> SWOT op over </a:t>
            </a:r>
            <a:r>
              <a:rPr lang="en-US" dirty="0" err="1"/>
              <a:t>hun</a:t>
            </a:r>
            <a:r>
              <a:rPr lang="en-US" dirty="0"/>
              <a:t> </a:t>
            </a:r>
            <a:r>
              <a:rPr lang="en-US" dirty="0" err="1"/>
              <a:t>sterktes</a:t>
            </a:r>
            <a:r>
              <a:rPr lang="en-US" dirty="0"/>
              <a:t> </a:t>
            </a:r>
            <a:r>
              <a:rPr lang="en-US" dirty="0" err="1"/>
              <a:t>en</a:t>
            </a:r>
            <a:r>
              <a:rPr lang="en-US" dirty="0"/>
              <a:t> </a:t>
            </a:r>
            <a:r>
              <a:rPr lang="en-US" dirty="0" err="1"/>
              <a:t>zwakten</a:t>
            </a:r>
            <a:r>
              <a:rPr lang="en-US" dirty="0"/>
              <a:t> ten </a:t>
            </a:r>
            <a:r>
              <a:rPr lang="en-US" dirty="0" err="1"/>
              <a:t>opzichte</a:t>
            </a:r>
            <a:r>
              <a:rPr lang="en-US" dirty="0"/>
              <a:t> van het </a:t>
            </a:r>
            <a:r>
              <a:rPr lang="en-US" dirty="0" err="1"/>
              <a:t>beroepsprofiel</a:t>
            </a:r>
            <a:r>
              <a:rPr lang="en-US" dirty="0"/>
              <a:t>. De </a:t>
            </a:r>
            <a:r>
              <a:rPr lang="en-US" dirty="0" err="1"/>
              <a:t>onderzoeksgegevens</a:t>
            </a:r>
            <a:r>
              <a:rPr lang="en-US" dirty="0"/>
              <a:t> </a:t>
            </a:r>
            <a:r>
              <a:rPr lang="en-US" dirty="0" err="1"/>
              <a:t>voor</a:t>
            </a:r>
            <a:r>
              <a:rPr lang="en-US" dirty="0"/>
              <a:t> de </a:t>
            </a:r>
            <a:r>
              <a:rPr lang="en-US" dirty="0" err="1"/>
              <a:t>persoonlijke</a:t>
            </a:r>
            <a:r>
              <a:rPr lang="en-US" dirty="0"/>
              <a:t> SWOT van de </a:t>
            </a:r>
            <a:r>
              <a:rPr lang="en-US" dirty="0" err="1"/>
              <a:t>studenten</a:t>
            </a:r>
            <a:r>
              <a:rPr lang="en-US" dirty="0"/>
              <a:t> </a:t>
            </a:r>
            <a:r>
              <a:rPr lang="en-US" dirty="0" err="1"/>
              <a:t>zijn</a:t>
            </a:r>
            <a:r>
              <a:rPr lang="en-US" dirty="0"/>
              <a:t>: de </a:t>
            </a:r>
            <a:r>
              <a:rPr lang="en-US" dirty="0" err="1"/>
              <a:t>kwaliteiten</a:t>
            </a:r>
            <a:r>
              <a:rPr lang="en-US" dirty="0"/>
              <a:t>, </a:t>
            </a:r>
            <a:r>
              <a:rPr lang="en-US" dirty="0" err="1"/>
              <a:t>drijfveren,valkuilen</a:t>
            </a:r>
            <a:r>
              <a:rPr lang="en-US" dirty="0"/>
              <a:t> </a:t>
            </a:r>
            <a:r>
              <a:rPr lang="en-US" dirty="0" err="1"/>
              <a:t>competenties</a:t>
            </a:r>
            <a:r>
              <a:rPr lang="en-US" dirty="0"/>
              <a:t> </a:t>
            </a:r>
            <a:r>
              <a:rPr lang="en-US" dirty="0" err="1"/>
              <a:t>en</a:t>
            </a:r>
            <a:r>
              <a:rPr lang="en-US" dirty="0"/>
              <a:t> </a:t>
            </a:r>
            <a:r>
              <a:rPr lang="en-US" dirty="0" err="1"/>
              <a:t>beroepscompetenties</a:t>
            </a:r>
            <a:r>
              <a:rPr lang="en-US" dirty="0"/>
              <a:t> die </a:t>
            </a:r>
            <a:r>
              <a:rPr lang="en-US" dirty="0" err="1"/>
              <a:t>afgelopen</a:t>
            </a:r>
            <a:r>
              <a:rPr lang="en-US" dirty="0"/>
              <a:t> lessen in </a:t>
            </a:r>
            <a:r>
              <a:rPr lang="en-US" dirty="0" err="1"/>
              <a:t>kaart</a:t>
            </a:r>
            <a:r>
              <a:rPr lang="en-US" dirty="0"/>
              <a:t> </a:t>
            </a:r>
            <a:r>
              <a:rPr lang="en-US" dirty="0" err="1"/>
              <a:t>gebracht</a:t>
            </a:r>
            <a:r>
              <a:rPr lang="en-US" dirty="0"/>
              <a:t> </a:t>
            </a:r>
            <a:r>
              <a:rPr lang="en-US" dirty="0" err="1"/>
              <a:t>zijn</a:t>
            </a:r>
            <a:r>
              <a:rPr lang="en-US" dirty="0"/>
              <a:t>.</a:t>
            </a:r>
            <a:endParaRPr lang="nl-NL" dirty="0"/>
          </a:p>
          <a:p>
            <a:endParaRPr lang="nl-NL" dirty="0"/>
          </a:p>
        </p:txBody>
      </p:sp>
      <p:sp>
        <p:nvSpPr>
          <p:cNvPr id="4" name="Tijdelijke aanduiding voor tekst 3">
            <a:extLst>
              <a:ext uri="{FF2B5EF4-FFF2-40B4-BE49-F238E27FC236}">
                <a16:creationId xmlns:a16="http://schemas.microsoft.com/office/drawing/2014/main" id="{5EE0626E-B2C1-4970-A9C4-93E9581A46EE}"/>
              </a:ext>
            </a:extLst>
          </p:cNvPr>
          <p:cNvSpPr>
            <a:spLocks noGrp="1"/>
          </p:cNvSpPr>
          <p:nvPr>
            <p:ph type="body" sz="quarter" idx="13"/>
          </p:nvPr>
        </p:nvSpPr>
        <p:spPr/>
        <p:txBody>
          <a:bodyPr/>
          <a:lstStyle/>
          <a:p>
            <a:r>
              <a:rPr lang="nl-NL" dirty="0"/>
              <a:t>Opdracht 2.3 SWOT-analyse opstellen</a:t>
            </a:r>
          </a:p>
        </p:txBody>
      </p:sp>
      <p:sp>
        <p:nvSpPr>
          <p:cNvPr id="5" name="Tijdelijke aanduiding voor datum 4">
            <a:extLst>
              <a:ext uri="{FF2B5EF4-FFF2-40B4-BE49-F238E27FC236}">
                <a16:creationId xmlns:a16="http://schemas.microsoft.com/office/drawing/2014/main" id="{931CA8C5-A7FE-4E37-8096-C6E6AEBEFE3A}"/>
              </a:ext>
            </a:extLst>
          </p:cNvPr>
          <p:cNvSpPr>
            <a:spLocks noGrp="1"/>
          </p:cNvSpPr>
          <p:nvPr>
            <p:ph type="dt" sz="half" idx="14"/>
          </p:nvPr>
        </p:nvSpPr>
        <p:spPr/>
        <p:txBody>
          <a:bodyPr/>
          <a:lstStyle/>
          <a:p>
            <a:fld id="{A272861F-96AB-467D-8B25-DC52F51ED1BF}" type="datetime4">
              <a:rPr lang="nl-NL" smtClean="0"/>
              <a:t>2 februari 2023</a:t>
            </a:fld>
            <a:endParaRPr lang="nl-NL" dirty="0"/>
          </a:p>
        </p:txBody>
      </p:sp>
      <p:sp>
        <p:nvSpPr>
          <p:cNvPr id="6" name="Tijdelijke aanduiding voor voettekst 5">
            <a:extLst>
              <a:ext uri="{FF2B5EF4-FFF2-40B4-BE49-F238E27FC236}">
                <a16:creationId xmlns:a16="http://schemas.microsoft.com/office/drawing/2014/main" id="{56A58D56-CB06-4BD1-85BE-CF04D82F2E9F}"/>
              </a:ext>
            </a:extLst>
          </p:cNvPr>
          <p:cNvSpPr>
            <a:spLocks noGrp="1"/>
          </p:cNvSpPr>
          <p:nvPr>
            <p:ph type="ftr" sz="quarter" idx="15"/>
          </p:nvPr>
        </p:nvSpPr>
        <p:spPr/>
        <p:txBody>
          <a:bodyPr/>
          <a:lstStyle/>
          <a:p>
            <a:r>
              <a:rPr lang="nl-NL"/>
              <a:t>Titel van de presentatie</a:t>
            </a:r>
            <a:endParaRPr lang="nl-NL" dirty="0"/>
          </a:p>
        </p:txBody>
      </p:sp>
      <p:sp>
        <p:nvSpPr>
          <p:cNvPr id="7" name="Tijdelijke aanduiding voor dianummer 6">
            <a:extLst>
              <a:ext uri="{FF2B5EF4-FFF2-40B4-BE49-F238E27FC236}">
                <a16:creationId xmlns:a16="http://schemas.microsoft.com/office/drawing/2014/main" id="{FF6BE89E-48CD-45E6-BFF2-0BC39CE89A60}"/>
              </a:ext>
            </a:extLst>
          </p:cNvPr>
          <p:cNvSpPr>
            <a:spLocks noGrp="1"/>
          </p:cNvSpPr>
          <p:nvPr>
            <p:ph type="sldNum" sz="quarter" idx="16"/>
          </p:nvPr>
        </p:nvSpPr>
        <p:spPr/>
        <p:txBody>
          <a:bodyPr/>
          <a:lstStyle/>
          <a:p>
            <a:fld id="{932C3248-DEA8-4406-A963-9ED55A9DA4F5}" type="slidenum">
              <a:rPr lang="nl-NL" smtClean="0"/>
              <a:pPr/>
              <a:t>11</a:t>
            </a:fld>
            <a:endParaRPr lang="nl-NL" dirty="0"/>
          </a:p>
        </p:txBody>
      </p:sp>
      <p:pic>
        <p:nvPicPr>
          <p:cNvPr id="9" name="Picture 4" descr="SWOT-analyse maken stap-voor-stap - van SWOT tot confrontatiematrix">
            <a:extLst>
              <a:ext uri="{FF2B5EF4-FFF2-40B4-BE49-F238E27FC236}">
                <a16:creationId xmlns:a16="http://schemas.microsoft.com/office/drawing/2014/main" id="{75826C26-1D2B-4789-9EF4-43386DE9D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6082" y="3106065"/>
            <a:ext cx="3478237" cy="279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904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D1B13F1-E75B-4796-919F-07926B42B9BB}"/>
              </a:ext>
            </a:extLst>
          </p:cNvPr>
          <p:cNvSpPr>
            <a:spLocks noGrp="1"/>
          </p:cNvSpPr>
          <p:nvPr>
            <p:ph type="dt" sz="half" idx="14"/>
          </p:nvPr>
        </p:nvSpPr>
        <p:spPr/>
        <p:txBody>
          <a:bodyPr/>
          <a:lstStyle/>
          <a:p>
            <a:fld id="{A272861F-96AB-467D-8B25-DC52F51ED1BF}" type="datetime4">
              <a:rPr lang="nl-NL" smtClean="0"/>
              <a:t>2 februari 2023</a:t>
            </a:fld>
            <a:endParaRPr lang="nl-NL" dirty="0"/>
          </a:p>
        </p:txBody>
      </p:sp>
      <p:sp>
        <p:nvSpPr>
          <p:cNvPr id="6" name="Footer Placeholder 5">
            <a:extLst>
              <a:ext uri="{FF2B5EF4-FFF2-40B4-BE49-F238E27FC236}">
                <a16:creationId xmlns:a16="http://schemas.microsoft.com/office/drawing/2014/main" id="{5172BF7F-B2B4-44CB-8A3F-939C0CC75F7C}"/>
              </a:ext>
            </a:extLst>
          </p:cNvPr>
          <p:cNvSpPr>
            <a:spLocks noGrp="1"/>
          </p:cNvSpPr>
          <p:nvPr>
            <p:ph type="ftr" sz="quarter" idx="15"/>
          </p:nvPr>
        </p:nvSpPr>
        <p:spPr/>
        <p:txBody>
          <a:bodyPr/>
          <a:lstStyle/>
          <a:p>
            <a:r>
              <a:rPr lang="nl-NL"/>
              <a:t>Titel van de presentatie</a:t>
            </a:r>
            <a:endParaRPr lang="nl-NL" dirty="0"/>
          </a:p>
        </p:txBody>
      </p:sp>
      <p:sp>
        <p:nvSpPr>
          <p:cNvPr id="7" name="Slide Number Placeholder 6">
            <a:extLst>
              <a:ext uri="{FF2B5EF4-FFF2-40B4-BE49-F238E27FC236}">
                <a16:creationId xmlns:a16="http://schemas.microsoft.com/office/drawing/2014/main" id="{D875EA06-5A5B-4AFE-B9A2-A00B52D87503}"/>
              </a:ext>
            </a:extLst>
          </p:cNvPr>
          <p:cNvSpPr>
            <a:spLocks noGrp="1"/>
          </p:cNvSpPr>
          <p:nvPr>
            <p:ph type="sldNum" sz="quarter" idx="16"/>
          </p:nvPr>
        </p:nvSpPr>
        <p:spPr/>
        <p:txBody>
          <a:bodyPr/>
          <a:lstStyle/>
          <a:p>
            <a:fld id="{932C3248-DEA8-4406-A963-9ED55A9DA4F5}" type="slidenum">
              <a:rPr lang="nl-NL" smtClean="0"/>
              <a:pPr/>
              <a:t>12</a:t>
            </a:fld>
            <a:endParaRPr lang="nl-NL" dirty="0"/>
          </a:p>
        </p:txBody>
      </p:sp>
      <p:sp>
        <p:nvSpPr>
          <p:cNvPr id="8" name="Titel 1">
            <a:extLst>
              <a:ext uri="{FF2B5EF4-FFF2-40B4-BE49-F238E27FC236}">
                <a16:creationId xmlns:a16="http://schemas.microsoft.com/office/drawing/2014/main" id="{25B96E96-2F95-4A69-B8C6-4BA427DD14FE}"/>
              </a:ext>
            </a:extLst>
          </p:cNvPr>
          <p:cNvSpPr txBox="1">
            <a:spLocks/>
          </p:cNvSpPr>
          <p:nvPr/>
        </p:nvSpPr>
        <p:spPr>
          <a:xfrm>
            <a:off x="838200" y="410368"/>
            <a:ext cx="8925232" cy="1325563"/>
          </a:xfrm>
          <a:prstGeom prst="rect">
            <a:avLst/>
          </a:prstGeom>
        </p:spPr>
        <p:txBody>
          <a:bodyPr vert="horz" lIns="0" tIns="0" rIns="0" bIns="0" rtlCol="0" anchor="ctr">
            <a:normAutofit/>
          </a:bodyPr>
          <a:lstStyle>
            <a:lvl1pPr algn="l" defTabSz="914400" rtl="0" eaLnBrk="1" latinLnBrk="0" hangingPunct="1">
              <a:lnSpc>
                <a:spcPts val="4300"/>
              </a:lnSpc>
              <a:spcBef>
                <a:spcPct val="0"/>
              </a:spcBef>
              <a:buNone/>
              <a:defRPr sz="3600" b="1" kern="1200">
                <a:solidFill>
                  <a:schemeClr val="bg2"/>
                </a:solidFill>
                <a:latin typeface="+mj-lt"/>
                <a:ea typeface="+mj-ea"/>
                <a:cs typeface="+mj-cs"/>
              </a:defRPr>
            </a:lvl1pPr>
          </a:lstStyle>
          <a:p>
            <a:r>
              <a:rPr lang="nl-NL" dirty="0"/>
              <a:t>Wat is een SWOT-analyse</a:t>
            </a:r>
          </a:p>
        </p:txBody>
      </p:sp>
      <p:pic>
        <p:nvPicPr>
          <p:cNvPr id="10" name="Afbeelding 9">
            <a:extLst>
              <a:ext uri="{FF2B5EF4-FFF2-40B4-BE49-F238E27FC236}">
                <a16:creationId xmlns:a16="http://schemas.microsoft.com/office/drawing/2014/main" id="{512455FB-F6BD-492C-BD8D-5FC424ACDCD7}"/>
              </a:ext>
            </a:extLst>
          </p:cNvPr>
          <p:cNvPicPr>
            <a:picLocks noChangeAspect="1"/>
          </p:cNvPicPr>
          <p:nvPr/>
        </p:nvPicPr>
        <p:blipFill>
          <a:blip r:embed="rId3"/>
          <a:stretch>
            <a:fillRect/>
          </a:stretch>
        </p:blipFill>
        <p:spPr>
          <a:xfrm>
            <a:off x="1417851" y="2441696"/>
            <a:ext cx="8340227" cy="2028704"/>
          </a:xfrm>
          <a:prstGeom prst="rect">
            <a:avLst/>
          </a:prstGeom>
        </p:spPr>
      </p:pic>
    </p:spTree>
    <p:extLst>
      <p:ext uri="{BB962C8B-B14F-4D97-AF65-F5344CB8AC3E}">
        <p14:creationId xmlns:p14="http://schemas.microsoft.com/office/powerpoint/2010/main" val="1319646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0F0E9B-E2EA-470E-A9E4-4D822819FDAD}"/>
              </a:ext>
            </a:extLst>
          </p:cNvPr>
          <p:cNvSpPr>
            <a:spLocks noGrp="1"/>
          </p:cNvSpPr>
          <p:nvPr>
            <p:ph type="title"/>
          </p:nvPr>
        </p:nvSpPr>
        <p:spPr/>
        <p:txBody>
          <a:bodyPr/>
          <a:lstStyle/>
          <a:p>
            <a:endParaRPr lang="nl-NL"/>
          </a:p>
        </p:txBody>
      </p:sp>
      <p:sp>
        <p:nvSpPr>
          <p:cNvPr id="4" name="Tijdelijke aanduiding voor tekst 3">
            <a:extLst>
              <a:ext uri="{FF2B5EF4-FFF2-40B4-BE49-F238E27FC236}">
                <a16:creationId xmlns:a16="http://schemas.microsoft.com/office/drawing/2014/main" id="{1E702A31-A66D-4E55-8C04-55B2C26F0CA9}"/>
              </a:ext>
            </a:extLst>
          </p:cNvPr>
          <p:cNvSpPr>
            <a:spLocks noGrp="1"/>
          </p:cNvSpPr>
          <p:nvPr>
            <p:ph type="body" sz="quarter" idx="13"/>
          </p:nvPr>
        </p:nvSpPr>
        <p:spPr/>
        <p:txBody>
          <a:bodyPr/>
          <a:lstStyle/>
          <a:p>
            <a:r>
              <a:rPr lang="nl-NL" dirty="0"/>
              <a:t>Persoonlijke SWOT- analyse</a:t>
            </a:r>
          </a:p>
        </p:txBody>
      </p:sp>
      <p:sp>
        <p:nvSpPr>
          <p:cNvPr id="5" name="Tijdelijke aanduiding voor datum 4">
            <a:extLst>
              <a:ext uri="{FF2B5EF4-FFF2-40B4-BE49-F238E27FC236}">
                <a16:creationId xmlns:a16="http://schemas.microsoft.com/office/drawing/2014/main" id="{247FA23F-024C-4E69-9B40-0AF7CAD8E73C}"/>
              </a:ext>
            </a:extLst>
          </p:cNvPr>
          <p:cNvSpPr>
            <a:spLocks noGrp="1"/>
          </p:cNvSpPr>
          <p:nvPr>
            <p:ph type="dt" sz="half" idx="14"/>
          </p:nvPr>
        </p:nvSpPr>
        <p:spPr/>
        <p:txBody>
          <a:bodyPr/>
          <a:lstStyle/>
          <a:p>
            <a:fld id="{A272861F-96AB-467D-8B25-DC52F51ED1BF}" type="datetime4">
              <a:rPr lang="nl-NL" smtClean="0"/>
              <a:t>2 februari 2023</a:t>
            </a:fld>
            <a:endParaRPr lang="nl-NL" dirty="0"/>
          </a:p>
        </p:txBody>
      </p:sp>
      <p:sp>
        <p:nvSpPr>
          <p:cNvPr id="6" name="Tijdelijke aanduiding voor voettekst 5">
            <a:extLst>
              <a:ext uri="{FF2B5EF4-FFF2-40B4-BE49-F238E27FC236}">
                <a16:creationId xmlns:a16="http://schemas.microsoft.com/office/drawing/2014/main" id="{004D6192-4147-4885-BC72-2A043F6E7DF9}"/>
              </a:ext>
            </a:extLst>
          </p:cNvPr>
          <p:cNvSpPr>
            <a:spLocks noGrp="1"/>
          </p:cNvSpPr>
          <p:nvPr>
            <p:ph type="ftr" sz="quarter" idx="15"/>
          </p:nvPr>
        </p:nvSpPr>
        <p:spPr/>
        <p:txBody>
          <a:bodyPr/>
          <a:lstStyle/>
          <a:p>
            <a:r>
              <a:rPr lang="nl-NL"/>
              <a:t>Titel van de presentatie</a:t>
            </a:r>
            <a:endParaRPr lang="nl-NL" dirty="0"/>
          </a:p>
        </p:txBody>
      </p:sp>
      <p:sp>
        <p:nvSpPr>
          <p:cNvPr id="7" name="Tijdelijke aanduiding voor dianummer 6">
            <a:extLst>
              <a:ext uri="{FF2B5EF4-FFF2-40B4-BE49-F238E27FC236}">
                <a16:creationId xmlns:a16="http://schemas.microsoft.com/office/drawing/2014/main" id="{7989FD9B-E823-4B1E-BED0-F13F26EFAB28}"/>
              </a:ext>
            </a:extLst>
          </p:cNvPr>
          <p:cNvSpPr>
            <a:spLocks noGrp="1"/>
          </p:cNvSpPr>
          <p:nvPr>
            <p:ph type="sldNum" sz="quarter" idx="16"/>
          </p:nvPr>
        </p:nvSpPr>
        <p:spPr/>
        <p:txBody>
          <a:bodyPr/>
          <a:lstStyle/>
          <a:p>
            <a:fld id="{932C3248-DEA8-4406-A963-9ED55A9DA4F5}" type="slidenum">
              <a:rPr lang="nl-NL" smtClean="0"/>
              <a:pPr/>
              <a:t>13</a:t>
            </a:fld>
            <a:endParaRPr lang="nl-NL" dirty="0"/>
          </a:p>
        </p:txBody>
      </p:sp>
      <p:pic>
        <p:nvPicPr>
          <p:cNvPr id="8" name="Picture 6" descr="CNAworkshopjk">
            <a:extLst>
              <a:ext uri="{FF2B5EF4-FFF2-40B4-BE49-F238E27FC236}">
                <a16:creationId xmlns:a16="http://schemas.microsoft.com/office/drawing/2014/main" id="{C01BBC30-8F0D-44A3-8F8F-B4654FBC7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380" y="1783343"/>
            <a:ext cx="5725151" cy="4273229"/>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665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F07374-0BDA-478A-A903-2EA0F7004814}"/>
              </a:ext>
            </a:extLst>
          </p:cNvPr>
          <p:cNvSpPr>
            <a:spLocks noGrp="1"/>
          </p:cNvSpPr>
          <p:nvPr>
            <p:ph type="title"/>
          </p:nvPr>
        </p:nvSpPr>
        <p:spPr/>
        <p:txBody>
          <a:bodyPr/>
          <a:lstStyle/>
          <a:p>
            <a:r>
              <a:rPr lang="nl-NL"/>
              <a:t>THEORIE: SWOT-ANALYSE	</a:t>
            </a:r>
          </a:p>
        </p:txBody>
      </p:sp>
      <p:sp>
        <p:nvSpPr>
          <p:cNvPr id="3" name="Tijdelijke aanduiding voor inhoud 2">
            <a:extLst>
              <a:ext uri="{FF2B5EF4-FFF2-40B4-BE49-F238E27FC236}">
                <a16:creationId xmlns:a16="http://schemas.microsoft.com/office/drawing/2014/main" id="{56B1D72C-1DB1-4131-8A50-D0A77076BFEF}"/>
              </a:ext>
            </a:extLst>
          </p:cNvPr>
          <p:cNvSpPr>
            <a:spLocks noGrp="1"/>
          </p:cNvSpPr>
          <p:nvPr>
            <p:ph idx="1"/>
          </p:nvPr>
        </p:nvSpPr>
        <p:spPr/>
        <p:txBody>
          <a:bodyPr/>
          <a:lstStyle/>
          <a:p>
            <a:pPr marL="0" indent="0">
              <a:lnSpc>
                <a:spcPct val="150000"/>
              </a:lnSpc>
              <a:buNone/>
            </a:pPr>
            <a:r>
              <a:rPr lang="nl-NL" dirty="0"/>
              <a:t>Weet je niet meer wat een SWOT-analyse is? Bekijk dit filmpje:</a:t>
            </a:r>
          </a:p>
          <a:p>
            <a:pPr marL="0" indent="0">
              <a:lnSpc>
                <a:spcPct val="150000"/>
              </a:lnSpc>
              <a:buNone/>
            </a:pPr>
            <a:r>
              <a:rPr lang="nl-NL" dirty="0">
                <a:hlinkClick r:id="rId2"/>
              </a:rPr>
              <a:t>Jouw persoonlijke SWOT - YouTube</a:t>
            </a:r>
            <a:endParaRPr lang="nl-NL" dirty="0"/>
          </a:p>
          <a:p>
            <a:pPr marL="0" indent="0">
              <a:buNone/>
            </a:pPr>
            <a:endParaRPr lang="nl-NL" dirty="0"/>
          </a:p>
        </p:txBody>
      </p:sp>
      <p:sp>
        <p:nvSpPr>
          <p:cNvPr id="4" name="Text Placeholder 3">
            <a:extLst>
              <a:ext uri="{FF2B5EF4-FFF2-40B4-BE49-F238E27FC236}">
                <a16:creationId xmlns:a16="http://schemas.microsoft.com/office/drawing/2014/main" id="{9551C729-23E2-457A-9219-66CF3436AAE4}"/>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426685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5FD3C-52E8-434F-964A-6540486F15C2}"/>
              </a:ext>
            </a:extLst>
          </p:cNvPr>
          <p:cNvSpPr>
            <a:spLocks noGrp="1"/>
          </p:cNvSpPr>
          <p:nvPr>
            <p:ph type="title"/>
          </p:nvPr>
        </p:nvSpPr>
        <p:spPr/>
        <p:txBody>
          <a:bodyPr/>
          <a:lstStyle/>
          <a:p>
            <a:r>
              <a:rPr lang="en-US" dirty="0" err="1"/>
              <a:t>Wanneer</a:t>
            </a:r>
            <a:r>
              <a:rPr lang="en-US" dirty="0"/>
              <a:t> is het </a:t>
            </a:r>
            <a:r>
              <a:rPr lang="en-US" dirty="0" err="1"/>
              <a:t>goed</a:t>
            </a:r>
            <a:r>
              <a:rPr lang="en-US" dirty="0"/>
              <a:t>?</a:t>
            </a:r>
            <a:endParaRPr lang="nl-NL" dirty="0"/>
          </a:p>
        </p:txBody>
      </p:sp>
      <p:sp>
        <p:nvSpPr>
          <p:cNvPr id="5" name="Date Placeholder 4">
            <a:extLst>
              <a:ext uri="{FF2B5EF4-FFF2-40B4-BE49-F238E27FC236}">
                <a16:creationId xmlns:a16="http://schemas.microsoft.com/office/drawing/2014/main" id="{CCC02231-FB92-42EE-B335-DFA6D7B89467}"/>
              </a:ext>
            </a:extLst>
          </p:cNvPr>
          <p:cNvSpPr>
            <a:spLocks noGrp="1"/>
          </p:cNvSpPr>
          <p:nvPr>
            <p:ph type="dt" sz="half" idx="14"/>
          </p:nvPr>
        </p:nvSpPr>
        <p:spPr/>
        <p:txBody>
          <a:bodyPr/>
          <a:lstStyle/>
          <a:p>
            <a:fld id="{A272861F-96AB-467D-8B25-DC52F51ED1BF}" type="datetime4">
              <a:rPr lang="nl-NL" smtClean="0"/>
              <a:t>2 februari 2023</a:t>
            </a:fld>
            <a:endParaRPr lang="nl-NL" dirty="0"/>
          </a:p>
        </p:txBody>
      </p:sp>
      <p:sp>
        <p:nvSpPr>
          <p:cNvPr id="6" name="Footer Placeholder 5">
            <a:extLst>
              <a:ext uri="{FF2B5EF4-FFF2-40B4-BE49-F238E27FC236}">
                <a16:creationId xmlns:a16="http://schemas.microsoft.com/office/drawing/2014/main" id="{4BF4FC42-5AB6-4B51-BDC1-96494696292E}"/>
              </a:ext>
            </a:extLst>
          </p:cNvPr>
          <p:cNvSpPr>
            <a:spLocks noGrp="1"/>
          </p:cNvSpPr>
          <p:nvPr>
            <p:ph type="ftr" sz="quarter" idx="15"/>
          </p:nvPr>
        </p:nvSpPr>
        <p:spPr/>
        <p:txBody>
          <a:bodyPr/>
          <a:lstStyle/>
          <a:p>
            <a:r>
              <a:rPr lang="nl-NL"/>
              <a:t>Titel van de presentatie</a:t>
            </a:r>
            <a:endParaRPr lang="nl-NL" dirty="0"/>
          </a:p>
        </p:txBody>
      </p:sp>
      <p:sp>
        <p:nvSpPr>
          <p:cNvPr id="7" name="Slide Number Placeholder 6">
            <a:extLst>
              <a:ext uri="{FF2B5EF4-FFF2-40B4-BE49-F238E27FC236}">
                <a16:creationId xmlns:a16="http://schemas.microsoft.com/office/drawing/2014/main" id="{86EA5C92-C538-4C8F-A8D1-C365391E0827}"/>
              </a:ext>
            </a:extLst>
          </p:cNvPr>
          <p:cNvSpPr>
            <a:spLocks noGrp="1"/>
          </p:cNvSpPr>
          <p:nvPr>
            <p:ph type="sldNum" sz="quarter" idx="16"/>
          </p:nvPr>
        </p:nvSpPr>
        <p:spPr/>
        <p:txBody>
          <a:bodyPr/>
          <a:lstStyle/>
          <a:p>
            <a:fld id="{932C3248-DEA8-4406-A963-9ED55A9DA4F5}" type="slidenum">
              <a:rPr lang="nl-NL" smtClean="0"/>
              <a:pPr/>
              <a:t>15</a:t>
            </a:fld>
            <a:endParaRPr lang="nl-NL" dirty="0"/>
          </a:p>
        </p:txBody>
      </p:sp>
      <p:pic>
        <p:nvPicPr>
          <p:cNvPr id="8" name="Picture 2">
            <a:extLst>
              <a:ext uri="{FF2B5EF4-FFF2-40B4-BE49-F238E27FC236}">
                <a16:creationId xmlns:a16="http://schemas.microsoft.com/office/drawing/2014/main" id="{078356B5-73BF-4D05-88AC-89B4D09673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939" y="1714270"/>
            <a:ext cx="1620016" cy="16200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F6F3AE4E-B822-409C-9574-924EB73499A0}"/>
              </a:ext>
            </a:extLst>
          </p:cNvPr>
          <p:cNvGraphicFramePr>
            <a:graphicFrameLocks noGrp="1"/>
          </p:cNvGraphicFramePr>
          <p:nvPr/>
        </p:nvGraphicFramePr>
        <p:xfrm>
          <a:off x="1653699" y="3086100"/>
          <a:ext cx="8886190" cy="1784858"/>
        </p:xfrm>
        <a:graphic>
          <a:graphicData uri="http://schemas.openxmlformats.org/drawingml/2006/table">
            <a:tbl>
              <a:tblPr firstRow="1" firstCol="1" bandRow="1">
                <a:tableStyleId>{5C22544A-7EE6-4342-B048-85BDC9FD1C3A}</a:tableStyleId>
              </a:tblPr>
              <a:tblGrid>
                <a:gridCol w="1813560">
                  <a:extLst>
                    <a:ext uri="{9D8B030D-6E8A-4147-A177-3AD203B41FA5}">
                      <a16:colId xmlns:a16="http://schemas.microsoft.com/office/drawing/2014/main" val="2133007314"/>
                    </a:ext>
                  </a:extLst>
                </a:gridCol>
                <a:gridCol w="1487170">
                  <a:extLst>
                    <a:ext uri="{9D8B030D-6E8A-4147-A177-3AD203B41FA5}">
                      <a16:colId xmlns:a16="http://schemas.microsoft.com/office/drawing/2014/main" val="142744313"/>
                    </a:ext>
                  </a:extLst>
                </a:gridCol>
                <a:gridCol w="1684655">
                  <a:extLst>
                    <a:ext uri="{9D8B030D-6E8A-4147-A177-3AD203B41FA5}">
                      <a16:colId xmlns:a16="http://schemas.microsoft.com/office/drawing/2014/main" val="2703333744"/>
                    </a:ext>
                  </a:extLst>
                </a:gridCol>
                <a:gridCol w="1965960">
                  <a:extLst>
                    <a:ext uri="{9D8B030D-6E8A-4147-A177-3AD203B41FA5}">
                      <a16:colId xmlns:a16="http://schemas.microsoft.com/office/drawing/2014/main" val="1382772284"/>
                    </a:ext>
                  </a:extLst>
                </a:gridCol>
                <a:gridCol w="1934845">
                  <a:extLst>
                    <a:ext uri="{9D8B030D-6E8A-4147-A177-3AD203B41FA5}">
                      <a16:colId xmlns:a16="http://schemas.microsoft.com/office/drawing/2014/main" val="2052602200"/>
                    </a:ext>
                  </a:extLst>
                </a:gridCol>
              </a:tblGrid>
              <a:tr h="0">
                <a:tc>
                  <a:txBody>
                    <a:bodyPr/>
                    <a:lstStyle/>
                    <a:p>
                      <a:pPr>
                        <a:lnSpc>
                          <a:spcPct val="107000"/>
                        </a:lnSpc>
                        <a:spcAft>
                          <a:spcPts val="800"/>
                        </a:spcAft>
                      </a:pPr>
                      <a:r>
                        <a:rPr lang="nl-NL" sz="1200">
                          <a:effectLst/>
                        </a:rPr>
                        <a:t>2.3: SWOT</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a:effectLst/>
                        </a:rPr>
                        <a:t>Studenten kennen de kwadranten van de SWOT en kunnen deze vertalen naar een confrontatiematrix</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a:effectLst/>
                        </a:rPr>
                        <a:t>Ik heb een SWOT gemaakt, waarbij ik aantoonbaar feiten uit de voorgaande opdrachten gebruik. Ik heb een confrontatiematrix gemaakt waaruit ontwikkelpunten duidelijk worden.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a:effectLst/>
                        </a:rPr>
                        <a:t>Ik heb een SWOT gemaakt, maar ik kan niet van elk item dat ik in de SWOT heb gebruikt uitleggen uit welk van de voorgaande opdrachten deze informatie komt. Ik heb een confrontatiematrix gemaakt.</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dirty="0">
                          <a:effectLst/>
                        </a:rPr>
                        <a:t>Ik weet niet wat een SWOT of een confrontatiematrix is, of ik begrijp nog niet goed hoe ik deze opstel.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11912620"/>
                  </a:ext>
                </a:extLst>
              </a:tr>
            </a:tbl>
          </a:graphicData>
        </a:graphic>
      </p:graphicFrame>
      <p:graphicFrame>
        <p:nvGraphicFramePr>
          <p:cNvPr id="4" name="Table 3">
            <a:extLst>
              <a:ext uri="{FF2B5EF4-FFF2-40B4-BE49-F238E27FC236}">
                <a16:creationId xmlns:a16="http://schemas.microsoft.com/office/drawing/2014/main" id="{16D1FECA-F3B6-460F-A8A4-EB4263BA40B0}"/>
              </a:ext>
            </a:extLst>
          </p:cNvPr>
          <p:cNvGraphicFramePr>
            <a:graphicFrameLocks noGrp="1"/>
          </p:cNvGraphicFramePr>
          <p:nvPr/>
        </p:nvGraphicFramePr>
        <p:xfrm>
          <a:off x="1652111" y="2900235"/>
          <a:ext cx="8886190" cy="185865"/>
        </p:xfrm>
        <a:graphic>
          <a:graphicData uri="http://schemas.openxmlformats.org/drawingml/2006/table">
            <a:tbl>
              <a:tblPr firstRow="1" firstCol="1" bandRow="1">
                <a:tableStyleId>{5C22544A-7EE6-4342-B048-85BDC9FD1C3A}</a:tableStyleId>
              </a:tblPr>
              <a:tblGrid>
                <a:gridCol w="1813560">
                  <a:extLst>
                    <a:ext uri="{9D8B030D-6E8A-4147-A177-3AD203B41FA5}">
                      <a16:colId xmlns:a16="http://schemas.microsoft.com/office/drawing/2014/main" val="2143674130"/>
                    </a:ext>
                  </a:extLst>
                </a:gridCol>
                <a:gridCol w="1487170">
                  <a:extLst>
                    <a:ext uri="{9D8B030D-6E8A-4147-A177-3AD203B41FA5}">
                      <a16:colId xmlns:a16="http://schemas.microsoft.com/office/drawing/2014/main" val="4219971306"/>
                    </a:ext>
                  </a:extLst>
                </a:gridCol>
                <a:gridCol w="1684655">
                  <a:extLst>
                    <a:ext uri="{9D8B030D-6E8A-4147-A177-3AD203B41FA5}">
                      <a16:colId xmlns:a16="http://schemas.microsoft.com/office/drawing/2014/main" val="363109269"/>
                    </a:ext>
                  </a:extLst>
                </a:gridCol>
                <a:gridCol w="1965960">
                  <a:extLst>
                    <a:ext uri="{9D8B030D-6E8A-4147-A177-3AD203B41FA5}">
                      <a16:colId xmlns:a16="http://schemas.microsoft.com/office/drawing/2014/main" val="605275567"/>
                    </a:ext>
                  </a:extLst>
                </a:gridCol>
                <a:gridCol w="1934845">
                  <a:extLst>
                    <a:ext uri="{9D8B030D-6E8A-4147-A177-3AD203B41FA5}">
                      <a16:colId xmlns:a16="http://schemas.microsoft.com/office/drawing/2014/main" val="4194134850"/>
                    </a:ext>
                  </a:extLst>
                </a:gridCol>
              </a:tblGrid>
              <a:tr h="0">
                <a:tc>
                  <a:txBody>
                    <a:bodyPr/>
                    <a:lstStyle/>
                    <a:p>
                      <a:pPr>
                        <a:lnSpc>
                          <a:spcPct val="107000"/>
                        </a:lnSpc>
                        <a:spcAft>
                          <a:spcPts val="800"/>
                        </a:spcAft>
                      </a:pPr>
                      <a:r>
                        <a:rPr lang="nl-NL" sz="1200">
                          <a:effectLst/>
                        </a:rPr>
                        <a:t>Producten</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200">
                          <a:effectLst/>
                        </a:rPr>
                        <a:t>Criterium</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200">
                          <a:effectLst/>
                        </a:rPr>
                        <a:t>Goed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200">
                          <a:effectLst/>
                        </a:rPr>
                        <a:t>Voldoende</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200" dirty="0">
                          <a:effectLst/>
                        </a:rPr>
                        <a:t>Onvoldoende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79036270"/>
                  </a:ext>
                </a:extLst>
              </a:tr>
            </a:tbl>
          </a:graphicData>
        </a:graphic>
      </p:graphicFrame>
    </p:spTree>
    <p:extLst>
      <p:ext uri="{BB962C8B-B14F-4D97-AF65-F5344CB8AC3E}">
        <p14:creationId xmlns:p14="http://schemas.microsoft.com/office/powerpoint/2010/main" val="2644762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5E004-8222-4F80-9450-348EC2CB216C}"/>
              </a:ext>
            </a:extLst>
          </p:cNvPr>
          <p:cNvSpPr>
            <a:spLocks noGrp="1"/>
          </p:cNvSpPr>
          <p:nvPr>
            <p:ph type="title"/>
          </p:nvPr>
        </p:nvSpPr>
        <p:spPr/>
        <p:txBody>
          <a:bodyPr/>
          <a:lstStyle/>
          <a:p>
            <a:r>
              <a:rPr lang="nl-NL" dirty="0"/>
              <a:t>De eerste indruk</a:t>
            </a:r>
          </a:p>
        </p:txBody>
      </p:sp>
      <p:sp>
        <p:nvSpPr>
          <p:cNvPr id="3" name="Tijdelijke aanduiding voor inhoud 2">
            <a:extLst>
              <a:ext uri="{FF2B5EF4-FFF2-40B4-BE49-F238E27FC236}">
                <a16:creationId xmlns:a16="http://schemas.microsoft.com/office/drawing/2014/main" id="{B5191EBE-50C2-44D8-8DB5-9B1D5E3A19AD}"/>
              </a:ext>
            </a:extLst>
          </p:cNvPr>
          <p:cNvSpPr>
            <a:spLocks noGrp="1"/>
          </p:cNvSpPr>
          <p:nvPr>
            <p:ph idx="1"/>
          </p:nvPr>
        </p:nvSpPr>
        <p:spPr/>
        <p:txBody>
          <a:bodyPr>
            <a:normAutofit fontScale="92500" lnSpcReduction="10000"/>
          </a:bodyPr>
          <a:lstStyle/>
          <a:p>
            <a:r>
              <a:rPr lang="nl-NL" u="sng" dirty="0">
                <a:hlinkClick r:id="" action="ppaction://noaction">
                  <a:extLst>
                    <a:ext uri="{A12FA001-AC4F-418D-AE19-62706E023703}">
                      <ahyp:hlinkClr xmlns:ahyp="http://schemas.microsoft.com/office/drawing/2018/hyperlinkcolor" val="tx"/>
                    </a:ext>
                  </a:extLst>
                </a:hlinkClick>
              </a:rPr>
              <a:t>Waarom is een eerste indruk belangrijk?</a:t>
            </a:r>
          </a:p>
          <a:p>
            <a:endParaRPr lang="nl-NL" u="sng" dirty="0">
              <a:hlinkClick r:id="" action="ppaction://noaction">
                <a:extLst>
                  <a:ext uri="{A12FA001-AC4F-418D-AE19-62706E023703}">
                    <ahyp:hlinkClr xmlns:ahyp="http://schemas.microsoft.com/office/drawing/2018/hyperlinkcolor" val="tx"/>
                  </a:ext>
                </a:extLst>
              </a:hlinkClick>
            </a:endParaRPr>
          </a:p>
          <a:p>
            <a:r>
              <a:rPr lang="nl-NL" u="sng" dirty="0">
                <a:hlinkClick r:id="" action="ppaction://noaction">
                  <a:extLst>
                    <a:ext uri="{A12FA001-AC4F-418D-AE19-62706E023703}">
                      <ahyp:hlinkClr xmlns:ahyp="http://schemas.microsoft.com/office/drawing/2018/hyperlinkcolor" val="tx"/>
                    </a:ext>
                  </a:extLst>
                </a:hlinkClick>
              </a:rPr>
              <a:t>Hoe kan je het best een eerste indruk maken?</a:t>
            </a:r>
          </a:p>
          <a:p>
            <a:endParaRPr lang="nl-NL" u="sng" dirty="0">
              <a:hlinkClick r:id="" action="ppaction://noaction">
                <a:extLst>
                  <a:ext uri="{A12FA001-AC4F-418D-AE19-62706E023703}">
                    <ahyp:hlinkClr xmlns:ahyp="http://schemas.microsoft.com/office/drawing/2018/hyperlinkcolor" val="tx"/>
                  </a:ext>
                </a:extLst>
              </a:hlinkClick>
            </a:endParaRPr>
          </a:p>
          <a:p>
            <a:r>
              <a:rPr lang="nl-NL" u="sng" dirty="0">
                <a:hlinkClick r:id="" action="ppaction://noaction">
                  <a:extLst>
                    <a:ext uri="{A12FA001-AC4F-418D-AE19-62706E023703}">
                      <ahyp:hlinkClr xmlns:ahyp="http://schemas.microsoft.com/office/drawing/2018/hyperlinkcolor" val="tx"/>
                    </a:ext>
                  </a:extLst>
                </a:hlinkClick>
              </a:rPr>
              <a:t>Welke eerste indruk had je van de docent die nu les geeft?</a:t>
            </a:r>
          </a:p>
          <a:p>
            <a:endParaRPr lang="nl-NL" dirty="0">
              <a:solidFill>
                <a:srgbClr val="D60390"/>
              </a:solidFill>
              <a:hlinkClick r:id="" action="ppaction://noaction">
                <a:extLst>
                  <a:ext uri="{A12FA001-AC4F-418D-AE19-62706E023703}">
                    <ahyp:hlinkClr xmlns:ahyp="http://schemas.microsoft.com/office/drawing/2018/hyperlinkcolor" val="tx"/>
                  </a:ext>
                </a:extLst>
              </a:hlinkClick>
            </a:endParaRPr>
          </a:p>
          <a:p>
            <a:endParaRPr lang="nl-NL" dirty="0">
              <a:solidFill>
                <a:srgbClr val="D60390"/>
              </a:solidFill>
              <a:hlinkClick r:id="" action="ppaction://noaction">
                <a:extLst>
                  <a:ext uri="{A12FA001-AC4F-418D-AE19-62706E023703}">
                    <ahyp:hlinkClr xmlns:ahyp="http://schemas.microsoft.com/office/drawing/2018/hyperlinkcolor" val="tx"/>
                  </a:ext>
                </a:extLst>
              </a:hlinkClick>
            </a:endParaRPr>
          </a:p>
          <a:p>
            <a:r>
              <a:rPr lang="nl-NL" dirty="0">
                <a:solidFill>
                  <a:srgbClr val="D60390"/>
                </a:solidFill>
                <a:hlinkClick r:id="" action="ppaction://noaction">
                  <a:extLst>
                    <a:ext uri="{A12FA001-AC4F-418D-AE19-62706E023703}">
                      <ahyp:hlinkClr xmlns:ahyp="http://schemas.microsoft.com/office/drawing/2018/hyperlinkcolor" val="tx"/>
                    </a:ext>
                  </a:extLst>
                </a:hlinkClick>
              </a:rPr>
              <a:t>Tips voor een perfecte eerste indruk | Manpower – YouTube</a:t>
            </a:r>
            <a:endParaRPr lang="nl-NL" dirty="0">
              <a:solidFill>
                <a:srgbClr val="D60390"/>
              </a:solidFill>
            </a:endParaRPr>
          </a:p>
          <a:p>
            <a:endParaRPr lang="nl-NL" dirty="0">
              <a:solidFill>
                <a:srgbClr val="D60390"/>
              </a:solidFill>
            </a:endParaRPr>
          </a:p>
          <a:p>
            <a:endParaRPr lang="nl-NL" dirty="0">
              <a:solidFill>
                <a:srgbClr val="D60390"/>
              </a:solidFill>
            </a:endParaRPr>
          </a:p>
          <a:p>
            <a:r>
              <a:rPr lang="nl-NL" dirty="0"/>
              <a:t>De eerste indruk telt. Maar klopt die indruk wel? In de introductievideo testen ze het uit. Mensen worden als slim gezien omdat ze een bril dragen. Echter, dit zegt natuurlijk niks over je intelligentie. Toch doen we op basis van het uiterlijk van iemand anders allerlei aannames.</a:t>
            </a:r>
          </a:p>
          <a:p>
            <a:endParaRPr lang="nl-NL" dirty="0"/>
          </a:p>
        </p:txBody>
      </p:sp>
      <p:sp>
        <p:nvSpPr>
          <p:cNvPr id="5" name="Tijdelijke aanduiding voor datum 4">
            <a:extLst>
              <a:ext uri="{FF2B5EF4-FFF2-40B4-BE49-F238E27FC236}">
                <a16:creationId xmlns:a16="http://schemas.microsoft.com/office/drawing/2014/main" id="{693E7039-2318-466F-BD4F-4D2B35B8BEC4}"/>
              </a:ext>
            </a:extLst>
          </p:cNvPr>
          <p:cNvSpPr>
            <a:spLocks noGrp="1"/>
          </p:cNvSpPr>
          <p:nvPr>
            <p:ph type="dt" sz="half" idx="14"/>
          </p:nvPr>
        </p:nvSpPr>
        <p:spPr/>
        <p:txBody>
          <a:bodyPr/>
          <a:lstStyle/>
          <a:p>
            <a:fld id="{A272861F-96AB-467D-8B25-DC52F51ED1BF}" type="datetime4">
              <a:rPr lang="nl-NL" smtClean="0"/>
              <a:t>2 februari 2023</a:t>
            </a:fld>
            <a:endParaRPr lang="nl-NL" dirty="0"/>
          </a:p>
        </p:txBody>
      </p:sp>
      <p:sp>
        <p:nvSpPr>
          <p:cNvPr id="6" name="Tijdelijke aanduiding voor voettekst 5">
            <a:extLst>
              <a:ext uri="{FF2B5EF4-FFF2-40B4-BE49-F238E27FC236}">
                <a16:creationId xmlns:a16="http://schemas.microsoft.com/office/drawing/2014/main" id="{D706D64E-0AEF-46EC-BA79-399ED8487E07}"/>
              </a:ext>
            </a:extLst>
          </p:cNvPr>
          <p:cNvSpPr>
            <a:spLocks noGrp="1"/>
          </p:cNvSpPr>
          <p:nvPr>
            <p:ph type="ftr" sz="quarter" idx="15"/>
          </p:nvPr>
        </p:nvSpPr>
        <p:spPr/>
        <p:txBody>
          <a:bodyPr/>
          <a:lstStyle/>
          <a:p>
            <a:r>
              <a:rPr lang="nl-NL"/>
              <a:t>Titel van de presentatie</a:t>
            </a:r>
            <a:endParaRPr lang="nl-NL" dirty="0"/>
          </a:p>
        </p:txBody>
      </p:sp>
      <p:sp>
        <p:nvSpPr>
          <p:cNvPr id="7" name="Tijdelijke aanduiding voor dianummer 6">
            <a:extLst>
              <a:ext uri="{FF2B5EF4-FFF2-40B4-BE49-F238E27FC236}">
                <a16:creationId xmlns:a16="http://schemas.microsoft.com/office/drawing/2014/main" id="{70CB469D-0717-4E39-AF7F-E2F6A1BB48D5}"/>
              </a:ext>
            </a:extLst>
          </p:cNvPr>
          <p:cNvSpPr>
            <a:spLocks noGrp="1"/>
          </p:cNvSpPr>
          <p:nvPr>
            <p:ph type="sldNum" sz="quarter" idx="16"/>
          </p:nvPr>
        </p:nvSpPr>
        <p:spPr/>
        <p:txBody>
          <a:bodyPr/>
          <a:lstStyle/>
          <a:p>
            <a:fld id="{932C3248-DEA8-4406-A963-9ED55A9DA4F5}" type="slidenum">
              <a:rPr lang="nl-NL" smtClean="0"/>
              <a:pPr/>
              <a:t>16</a:t>
            </a:fld>
            <a:endParaRPr lang="nl-NL" dirty="0"/>
          </a:p>
        </p:txBody>
      </p:sp>
    </p:spTree>
    <p:extLst>
      <p:ext uri="{BB962C8B-B14F-4D97-AF65-F5344CB8AC3E}">
        <p14:creationId xmlns:p14="http://schemas.microsoft.com/office/powerpoint/2010/main" val="181230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37699-2658-4054-88A6-7253267BD9E6}"/>
              </a:ext>
            </a:extLst>
          </p:cNvPr>
          <p:cNvSpPr>
            <a:spLocks noGrp="1"/>
          </p:cNvSpPr>
          <p:nvPr>
            <p:ph type="title"/>
          </p:nvPr>
        </p:nvSpPr>
        <p:spPr/>
        <p:txBody>
          <a:bodyPr/>
          <a:lstStyle/>
          <a:p>
            <a:r>
              <a:rPr lang="nl-NL" dirty="0"/>
              <a:t>Oordelen</a:t>
            </a:r>
          </a:p>
        </p:txBody>
      </p:sp>
      <p:sp>
        <p:nvSpPr>
          <p:cNvPr id="3" name="Tijdelijke aanduiding voor inhoud 2">
            <a:extLst>
              <a:ext uri="{FF2B5EF4-FFF2-40B4-BE49-F238E27FC236}">
                <a16:creationId xmlns:a16="http://schemas.microsoft.com/office/drawing/2014/main" id="{1C79E62B-4D9B-435C-967B-92004D5D76F3}"/>
              </a:ext>
            </a:extLst>
          </p:cNvPr>
          <p:cNvSpPr>
            <a:spLocks noGrp="1"/>
          </p:cNvSpPr>
          <p:nvPr>
            <p:ph idx="1"/>
          </p:nvPr>
        </p:nvSpPr>
        <p:spPr/>
        <p:txBody>
          <a:bodyPr/>
          <a:lstStyle/>
          <a:p>
            <a:r>
              <a:rPr lang="nl-NL" dirty="0"/>
              <a:t>Welk (voor)oordeel had jij van de persoon die naast je zit?</a:t>
            </a:r>
          </a:p>
          <a:p>
            <a:endParaRPr lang="nl-NL" dirty="0"/>
          </a:p>
          <a:p>
            <a:r>
              <a:rPr lang="nl-NL" dirty="0">
                <a:hlinkClick r:id="rId2"/>
              </a:rPr>
              <a:t>Experiment: twee klassen beoordelen elkaar op uiterlijk - YouTube</a:t>
            </a:r>
            <a:endParaRPr lang="nl-NL" dirty="0"/>
          </a:p>
        </p:txBody>
      </p:sp>
      <p:sp>
        <p:nvSpPr>
          <p:cNvPr id="4" name="Tijdelijke aanduiding voor tekst 3">
            <a:extLst>
              <a:ext uri="{FF2B5EF4-FFF2-40B4-BE49-F238E27FC236}">
                <a16:creationId xmlns:a16="http://schemas.microsoft.com/office/drawing/2014/main" id="{CCAF681E-F64D-4359-8403-DB6EEF0C49A8}"/>
              </a:ext>
            </a:extLst>
          </p:cNvPr>
          <p:cNvSpPr>
            <a:spLocks noGrp="1"/>
          </p:cNvSpPr>
          <p:nvPr>
            <p:ph type="body" sz="quarter" idx="13"/>
          </p:nvPr>
        </p:nvSpPr>
        <p:spPr/>
        <p:txBody>
          <a:bodyPr/>
          <a:lstStyle/>
          <a:p>
            <a:endParaRPr lang="nl-NL"/>
          </a:p>
        </p:txBody>
      </p:sp>
      <p:sp>
        <p:nvSpPr>
          <p:cNvPr id="5" name="Tijdelijke aanduiding voor datum 4">
            <a:extLst>
              <a:ext uri="{FF2B5EF4-FFF2-40B4-BE49-F238E27FC236}">
                <a16:creationId xmlns:a16="http://schemas.microsoft.com/office/drawing/2014/main" id="{00F94BE2-EEF2-4C18-9653-B6274251F3B4}"/>
              </a:ext>
            </a:extLst>
          </p:cNvPr>
          <p:cNvSpPr>
            <a:spLocks noGrp="1"/>
          </p:cNvSpPr>
          <p:nvPr>
            <p:ph type="dt" sz="half" idx="14"/>
          </p:nvPr>
        </p:nvSpPr>
        <p:spPr/>
        <p:txBody>
          <a:bodyPr/>
          <a:lstStyle/>
          <a:p>
            <a:fld id="{A272861F-96AB-467D-8B25-DC52F51ED1BF}" type="datetime4">
              <a:rPr lang="nl-NL" smtClean="0"/>
              <a:t>2 februari 2023</a:t>
            </a:fld>
            <a:endParaRPr lang="nl-NL" dirty="0"/>
          </a:p>
        </p:txBody>
      </p:sp>
      <p:sp>
        <p:nvSpPr>
          <p:cNvPr id="6" name="Tijdelijke aanduiding voor voettekst 5">
            <a:extLst>
              <a:ext uri="{FF2B5EF4-FFF2-40B4-BE49-F238E27FC236}">
                <a16:creationId xmlns:a16="http://schemas.microsoft.com/office/drawing/2014/main" id="{6FD3D61C-450E-46EF-8F55-2435F0B3BB4E}"/>
              </a:ext>
            </a:extLst>
          </p:cNvPr>
          <p:cNvSpPr>
            <a:spLocks noGrp="1"/>
          </p:cNvSpPr>
          <p:nvPr>
            <p:ph type="ftr" sz="quarter" idx="15"/>
          </p:nvPr>
        </p:nvSpPr>
        <p:spPr/>
        <p:txBody>
          <a:bodyPr/>
          <a:lstStyle/>
          <a:p>
            <a:r>
              <a:rPr lang="nl-NL"/>
              <a:t>Titel van de presentatie</a:t>
            </a:r>
            <a:endParaRPr lang="nl-NL" dirty="0"/>
          </a:p>
        </p:txBody>
      </p:sp>
      <p:sp>
        <p:nvSpPr>
          <p:cNvPr id="7" name="Tijdelijke aanduiding voor dianummer 6">
            <a:extLst>
              <a:ext uri="{FF2B5EF4-FFF2-40B4-BE49-F238E27FC236}">
                <a16:creationId xmlns:a16="http://schemas.microsoft.com/office/drawing/2014/main" id="{6FF53D8D-D35B-4767-A0E2-687578271783}"/>
              </a:ext>
            </a:extLst>
          </p:cNvPr>
          <p:cNvSpPr>
            <a:spLocks noGrp="1"/>
          </p:cNvSpPr>
          <p:nvPr>
            <p:ph type="sldNum" sz="quarter" idx="16"/>
          </p:nvPr>
        </p:nvSpPr>
        <p:spPr/>
        <p:txBody>
          <a:bodyPr/>
          <a:lstStyle/>
          <a:p>
            <a:fld id="{932C3248-DEA8-4406-A963-9ED55A9DA4F5}" type="slidenum">
              <a:rPr lang="nl-NL" smtClean="0"/>
              <a:pPr/>
              <a:t>17</a:t>
            </a:fld>
            <a:endParaRPr lang="nl-NL" dirty="0"/>
          </a:p>
        </p:txBody>
      </p:sp>
    </p:spTree>
    <p:extLst>
      <p:ext uri="{BB962C8B-B14F-4D97-AF65-F5344CB8AC3E}">
        <p14:creationId xmlns:p14="http://schemas.microsoft.com/office/powerpoint/2010/main" val="577205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FA1D78-94B0-4F89-B800-63A173A1888C}"/>
              </a:ext>
            </a:extLst>
          </p:cNvPr>
          <p:cNvSpPr>
            <a:spLocks noGrp="1"/>
          </p:cNvSpPr>
          <p:nvPr>
            <p:ph type="title"/>
          </p:nvPr>
        </p:nvSpPr>
        <p:spPr/>
        <p:txBody>
          <a:bodyPr/>
          <a:lstStyle/>
          <a:p>
            <a:r>
              <a:rPr lang="nl-NL" dirty="0"/>
              <a:t>Een rijtje van de klas</a:t>
            </a:r>
          </a:p>
        </p:txBody>
      </p:sp>
      <p:sp>
        <p:nvSpPr>
          <p:cNvPr id="3" name="Tijdelijke aanduiding voor inhoud 2">
            <a:extLst>
              <a:ext uri="{FF2B5EF4-FFF2-40B4-BE49-F238E27FC236}">
                <a16:creationId xmlns:a16="http://schemas.microsoft.com/office/drawing/2014/main" id="{8653F5C8-236F-4999-B9B0-203AAF4CD989}"/>
              </a:ext>
            </a:extLst>
          </p:cNvPr>
          <p:cNvSpPr>
            <a:spLocks noGrp="1"/>
          </p:cNvSpPr>
          <p:nvPr>
            <p:ph idx="1"/>
          </p:nvPr>
        </p:nvSpPr>
        <p:spPr/>
        <p:txBody>
          <a:bodyPr/>
          <a:lstStyle/>
          <a:p>
            <a:r>
              <a:rPr lang="nl-NL" dirty="0"/>
              <a:t>Sta op! </a:t>
            </a:r>
          </a:p>
          <a:p>
            <a:endParaRPr lang="nl-NL" dirty="0"/>
          </a:p>
          <a:p>
            <a:r>
              <a:rPr lang="nl-NL" dirty="0"/>
              <a:t>Ga op volgorde staan van klein naar groot</a:t>
            </a:r>
          </a:p>
          <a:p>
            <a:r>
              <a:rPr lang="nl-NL" dirty="0"/>
              <a:t>Ga op volgorde staan van jong naar oud</a:t>
            </a:r>
          </a:p>
          <a:p>
            <a:r>
              <a:rPr lang="nl-NL" dirty="0"/>
              <a:t>Ga op alfabetische volgorde staan op basis van je voornaam</a:t>
            </a:r>
          </a:p>
          <a:p>
            <a:r>
              <a:rPr lang="nl-NL" dirty="0"/>
              <a:t>Ga op alfabetische volgorde staan op basis van je achternaam</a:t>
            </a:r>
          </a:p>
          <a:p>
            <a:r>
              <a:rPr lang="nl-NL" dirty="0"/>
              <a:t>Kies een student uit de klas die de rij maakt op basis van ……..</a:t>
            </a:r>
          </a:p>
        </p:txBody>
      </p:sp>
      <p:sp>
        <p:nvSpPr>
          <p:cNvPr id="4" name="Tijdelijke aanduiding voor tekst 3">
            <a:extLst>
              <a:ext uri="{FF2B5EF4-FFF2-40B4-BE49-F238E27FC236}">
                <a16:creationId xmlns:a16="http://schemas.microsoft.com/office/drawing/2014/main" id="{9B75FEE2-1749-4DC5-AE4F-41B4E37DDAE5}"/>
              </a:ext>
            </a:extLst>
          </p:cNvPr>
          <p:cNvSpPr>
            <a:spLocks noGrp="1"/>
          </p:cNvSpPr>
          <p:nvPr>
            <p:ph type="body" sz="quarter" idx="13"/>
          </p:nvPr>
        </p:nvSpPr>
        <p:spPr/>
        <p:txBody>
          <a:bodyPr/>
          <a:lstStyle/>
          <a:p>
            <a:endParaRPr lang="nl-NL" dirty="0"/>
          </a:p>
        </p:txBody>
      </p:sp>
      <p:sp>
        <p:nvSpPr>
          <p:cNvPr id="5" name="Tijdelijke aanduiding voor datum 4">
            <a:extLst>
              <a:ext uri="{FF2B5EF4-FFF2-40B4-BE49-F238E27FC236}">
                <a16:creationId xmlns:a16="http://schemas.microsoft.com/office/drawing/2014/main" id="{0B784136-B1B5-4F48-9B4B-A3AEAA310F12}"/>
              </a:ext>
            </a:extLst>
          </p:cNvPr>
          <p:cNvSpPr>
            <a:spLocks noGrp="1"/>
          </p:cNvSpPr>
          <p:nvPr>
            <p:ph type="dt" sz="half" idx="14"/>
          </p:nvPr>
        </p:nvSpPr>
        <p:spPr/>
        <p:txBody>
          <a:bodyPr/>
          <a:lstStyle/>
          <a:p>
            <a:fld id="{A272861F-96AB-467D-8B25-DC52F51ED1BF}" type="datetime4">
              <a:rPr lang="nl-NL" smtClean="0"/>
              <a:t>2 februari 2023</a:t>
            </a:fld>
            <a:endParaRPr lang="nl-NL" dirty="0"/>
          </a:p>
        </p:txBody>
      </p:sp>
      <p:sp>
        <p:nvSpPr>
          <p:cNvPr id="6" name="Tijdelijke aanduiding voor voettekst 5">
            <a:extLst>
              <a:ext uri="{FF2B5EF4-FFF2-40B4-BE49-F238E27FC236}">
                <a16:creationId xmlns:a16="http://schemas.microsoft.com/office/drawing/2014/main" id="{191CA7BE-1514-455E-B67F-5C1A21F93E35}"/>
              </a:ext>
            </a:extLst>
          </p:cNvPr>
          <p:cNvSpPr>
            <a:spLocks noGrp="1"/>
          </p:cNvSpPr>
          <p:nvPr>
            <p:ph type="ftr" sz="quarter" idx="15"/>
          </p:nvPr>
        </p:nvSpPr>
        <p:spPr/>
        <p:txBody>
          <a:bodyPr/>
          <a:lstStyle/>
          <a:p>
            <a:r>
              <a:rPr lang="nl-NL"/>
              <a:t>Titel van de presentatie</a:t>
            </a:r>
            <a:endParaRPr lang="nl-NL" dirty="0"/>
          </a:p>
        </p:txBody>
      </p:sp>
      <p:sp>
        <p:nvSpPr>
          <p:cNvPr id="7" name="Tijdelijke aanduiding voor dianummer 6">
            <a:extLst>
              <a:ext uri="{FF2B5EF4-FFF2-40B4-BE49-F238E27FC236}">
                <a16:creationId xmlns:a16="http://schemas.microsoft.com/office/drawing/2014/main" id="{AC25E6CF-3FB9-413E-B1BA-3F595029A6B7}"/>
              </a:ext>
            </a:extLst>
          </p:cNvPr>
          <p:cNvSpPr>
            <a:spLocks noGrp="1"/>
          </p:cNvSpPr>
          <p:nvPr>
            <p:ph type="sldNum" sz="quarter" idx="16"/>
          </p:nvPr>
        </p:nvSpPr>
        <p:spPr/>
        <p:txBody>
          <a:bodyPr/>
          <a:lstStyle/>
          <a:p>
            <a:fld id="{932C3248-DEA8-4406-A963-9ED55A9DA4F5}" type="slidenum">
              <a:rPr lang="nl-NL" smtClean="0"/>
              <a:pPr/>
              <a:t>18</a:t>
            </a:fld>
            <a:endParaRPr lang="nl-NL" dirty="0"/>
          </a:p>
        </p:txBody>
      </p:sp>
    </p:spTree>
    <p:extLst>
      <p:ext uri="{BB962C8B-B14F-4D97-AF65-F5344CB8AC3E}">
        <p14:creationId xmlns:p14="http://schemas.microsoft.com/office/powerpoint/2010/main" val="404963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D8767D-E242-498B-9185-1F2B389710C5}"/>
              </a:ext>
            </a:extLst>
          </p:cNvPr>
          <p:cNvSpPr>
            <a:spLocks noGrp="1"/>
          </p:cNvSpPr>
          <p:nvPr>
            <p:ph type="title"/>
          </p:nvPr>
        </p:nvSpPr>
        <p:spPr/>
        <p:txBody>
          <a:bodyPr/>
          <a:lstStyle/>
          <a:p>
            <a:r>
              <a:rPr lang="nl-NL" dirty="0"/>
              <a:t>Terugblik </a:t>
            </a:r>
          </a:p>
        </p:txBody>
      </p:sp>
      <p:sp>
        <p:nvSpPr>
          <p:cNvPr id="3" name="Tijdelijke aanduiding voor inhoud 2">
            <a:extLst>
              <a:ext uri="{FF2B5EF4-FFF2-40B4-BE49-F238E27FC236}">
                <a16:creationId xmlns:a16="http://schemas.microsoft.com/office/drawing/2014/main" id="{86A9A4F1-EB96-4954-95EB-3C9FF8D76BD3}"/>
              </a:ext>
            </a:extLst>
          </p:cNvPr>
          <p:cNvSpPr>
            <a:spLocks noGrp="1"/>
          </p:cNvSpPr>
          <p:nvPr>
            <p:ph idx="1"/>
          </p:nvPr>
        </p:nvSpPr>
        <p:spPr/>
        <p:txBody>
          <a:bodyPr/>
          <a:lstStyle/>
          <a:p>
            <a:r>
              <a:rPr lang="nl-NL" dirty="0"/>
              <a:t>1.1 Kwaliteitenspel</a:t>
            </a:r>
          </a:p>
          <a:p>
            <a:pPr marL="0" indent="0">
              <a:buNone/>
            </a:pPr>
            <a:endParaRPr lang="nl-NL" dirty="0"/>
          </a:p>
          <a:p>
            <a:r>
              <a:rPr lang="nl-NL" dirty="0"/>
              <a:t>1.2 Drijfverentest </a:t>
            </a:r>
          </a:p>
          <a:p>
            <a:endParaRPr lang="nl-NL" dirty="0"/>
          </a:p>
          <a:p>
            <a:r>
              <a:rPr lang="nl-NL" dirty="0"/>
              <a:t>1.3 Studiekeuze interview</a:t>
            </a:r>
          </a:p>
          <a:p>
            <a:endParaRPr lang="nl-NL" dirty="0"/>
          </a:p>
          <a:p>
            <a:endParaRPr lang="nl-NL" dirty="0"/>
          </a:p>
        </p:txBody>
      </p:sp>
      <p:sp>
        <p:nvSpPr>
          <p:cNvPr id="4" name="Tijdelijke aanduiding voor tekst 3">
            <a:extLst>
              <a:ext uri="{FF2B5EF4-FFF2-40B4-BE49-F238E27FC236}">
                <a16:creationId xmlns:a16="http://schemas.microsoft.com/office/drawing/2014/main" id="{2E01E480-8478-4B36-BBE8-29D84F2777A4}"/>
              </a:ext>
            </a:extLst>
          </p:cNvPr>
          <p:cNvSpPr>
            <a:spLocks noGrp="1"/>
          </p:cNvSpPr>
          <p:nvPr>
            <p:ph type="body" sz="quarter" idx="13"/>
          </p:nvPr>
        </p:nvSpPr>
        <p:spPr/>
        <p:txBody>
          <a:bodyPr/>
          <a:lstStyle/>
          <a:p>
            <a:r>
              <a:rPr lang="nl-NL" dirty="0"/>
              <a:t>Opdrachten </a:t>
            </a:r>
          </a:p>
        </p:txBody>
      </p:sp>
      <p:sp>
        <p:nvSpPr>
          <p:cNvPr id="5" name="Tijdelijke aanduiding voor datum 4">
            <a:extLst>
              <a:ext uri="{FF2B5EF4-FFF2-40B4-BE49-F238E27FC236}">
                <a16:creationId xmlns:a16="http://schemas.microsoft.com/office/drawing/2014/main" id="{104814A6-E34A-4BFD-8F4C-5972AE0D5B6E}"/>
              </a:ext>
            </a:extLst>
          </p:cNvPr>
          <p:cNvSpPr>
            <a:spLocks noGrp="1"/>
          </p:cNvSpPr>
          <p:nvPr>
            <p:ph type="dt" sz="half" idx="14"/>
          </p:nvPr>
        </p:nvSpPr>
        <p:spPr/>
        <p:txBody>
          <a:bodyPr/>
          <a:lstStyle/>
          <a:p>
            <a:fld id="{F7DE8238-EFC7-48A3-9FC9-D65DC30D64B5}" type="datetime4">
              <a:rPr lang="nl-NL" smtClean="0"/>
              <a:t>2 februari 2023</a:t>
            </a:fld>
            <a:endParaRPr lang="nl-NL" dirty="0"/>
          </a:p>
        </p:txBody>
      </p:sp>
      <p:sp>
        <p:nvSpPr>
          <p:cNvPr id="6" name="Tijdelijke aanduiding voor voettekst 5">
            <a:extLst>
              <a:ext uri="{FF2B5EF4-FFF2-40B4-BE49-F238E27FC236}">
                <a16:creationId xmlns:a16="http://schemas.microsoft.com/office/drawing/2014/main" id="{7E677244-D7F1-4A57-873F-B45D3201F484}"/>
              </a:ext>
            </a:extLst>
          </p:cNvPr>
          <p:cNvSpPr>
            <a:spLocks noGrp="1"/>
          </p:cNvSpPr>
          <p:nvPr>
            <p:ph type="ftr" sz="quarter" idx="15"/>
          </p:nvPr>
        </p:nvSpPr>
        <p:spPr/>
        <p:txBody>
          <a:bodyPr/>
          <a:lstStyle/>
          <a:p>
            <a:r>
              <a:rPr lang="nl-NL"/>
              <a:t>Titel van de presentatie</a:t>
            </a:r>
            <a:endParaRPr lang="nl-NL" dirty="0"/>
          </a:p>
        </p:txBody>
      </p:sp>
      <p:sp>
        <p:nvSpPr>
          <p:cNvPr id="7" name="Tijdelijke aanduiding voor dianummer 6">
            <a:extLst>
              <a:ext uri="{FF2B5EF4-FFF2-40B4-BE49-F238E27FC236}">
                <a16:creationId xmlns:a16="http://schemas.microsoft.com/office/drawing/2014/main" id="{80706972-1CC8-4090-B5F3-5A4236448C96}"/>
              </a:ext>
            </a:extLst>
          </p:cNvPr>
          <p:cNvSpPr>
            <a:spLocks noGrp="1"/>
          </p:cNvSpPr>
          <p:nvPr>
            <p:ph type="sldNum" sz="quarter" idx="16"/>
          </p:nvPr>
        </p:nvSpPr>
        <p:spPr/>
        <p:txBody>
          <a:bodyPr/>
          <a:lstStyle/>
          <a:p>
            <a:fld id="{932C3248-DEA8-4406-A963-9ED55A9DA4F5}" type="slidenum">
              <a:rPr lang="nl-NL" smtClean="0"/>
              <a:pPr/>
              <a:t>2</a:t>
            </a:fld>
            <a:endParaRPr lang="nl-NL" dirty="0"/>
          </a:p>
        </p:txBody>
      </p:sp>
    </p:spTree>
    <p:extLst>
      <p:ext uri="{BB962C8B-B14F-4D97-AF65-F5344CB8AC3E}">
        <p14:creationId xmlns:p14="http://schemas.microsoft.com/office/powerpoint/2010/main" val="2050724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492872-6CA9-45B9-8047-256239FA3E7F}"/>
              </a:ext>
            </a:extLst>
          </p:cNvPr>
          <p:cNvSpPr>
            <a:spLocks noGrp="1"/>
          </p:cNvSpPr>
          <p:nvPr>
            <p:ph type="title"/>
          </p:nvPr>
        </p:nvSpPr>
        <p:spPr/>
        <p:txBody>
          <a:bodyPr/>
          <a:lstStyle/>
          <a:p>
            <a:r>
              <a:rPr lang="nl-NL" dirty="0"/>
              <a:t>Week 2</a:t>
            </a:r>
          </a:p>
        </p:txBody>
      </p:sp>
      <p:sp>
        <p:nvSpPr>
          <p:cNvPr id="3" name="Tijdelijke aanduiding voor inhoud 2">
            <a:extLst>
              <a:ext uri="{FF2B5EF4-FFF2-40B4-BE49-F238E27FC236}">
                <a16:creationId xmlns:a16="http://schemas.microsoft.com/office/drawing/2014/main" id="{FB5A6B5E-B066-4CD3-99A7-02A4EC896165}"/>
              </a:ext>
            </a:extLst>
          </p:cNvPr>
          <p:cNvSpPr>
            <a:spLocks noGrp="1"/>
          </p:cNvSpPr>
          <p:nvPr>
            <p:ph idx="1"/>
          </p:nvPr>
        </p:nvSpPr>
        <p:spPr/>
        <p:txBody>
          <a:bodyPr/>
          <a:lstStyle/>
          <a:p>
            <a:pPr>
              <a:lnSpc>
                <a:spcPct val="107000"/>
              </a:lnSpc>
              <a:spcAft>
                <a:spcPts val="800"/>
              </a:spcAft>
              <a:tabLst>
                <a:tab pos="2232025" algn="l"/>
              </a:tabLst>
            </a:pPr>
            <a:r>
              <a:rPr lang="nl-NL" sz="1800" dirty="0">
                <a:solidFill>
                  <a:srgbClr val="000000"/>
                </a:solidFill>
                <a:effectLst/>
                <a:ea typeface="Times New Roman" panose="02020603050405020304" pitchFamily="18" charset="0"/>
                <a:cs typeface="Calibri" panose="020F0502020204030204" pitchFamily="34" charset="0"/>
              </a:rPr>
              <a:t>Je kunt omschrijven welke competenties jij bezit en welke je moet ontwikkelen binnen de beroepscontext</a:t>
            </a:r>
            <a:endParaRPr lang="nl-NL" sz="1800" dirty="0">
              <a:effectLst/>
              <a:ea typeface="Calibri" panose="020F0502020204030204" pitchFamily="34" charset="0"/>
              <a:cs typeface="Arial" panose="020B0604020202020204" pitchFamily="34" charset="0"/>
            </a:endParaRPr>
          </a:p>
          <a:p>
            <a:pPr marL="0" indent="0">
              <a:lnSpc>
                <a:spcPct val="107000"/>
              </a:lnSpc>
              <a:spcAft>
                <a:spcPts val="800"/>
              </a:spcAft>
              <a:buNone/>
              <a:tabLst>
                <a:tab pos="2232025" algn="l"/>
              </a:tabLst>
            </a:pPr>
            <a:endParaRPr lang="nl-NL" sz="1800" dirty="0">
              <a:effectLst/>
              <a:ea typeface="Calibri" panose="020F0502020204030204" pitchFamily="34" charset="0"/>
              <a:cs typeface="Arial" panose="020B0604020202020204" pitchFamily="34" charset="0"/>
            </a:endParaRPr>
          </a:p>
          <a:p>
            <a:pPr>
              <a:lnSpc>
                <a:spcPct val="107000"/>
              </a:lnSpc>
              <a:spcAft>
                <a:spcPts val="800"/>
              </a:spcAft>
              <a:tabLst>
                <a:tab pos="2232025" algn="l"/>
              </a:tabLst>
            </a:pPr>
            <a:r>
              <a:rPr lang="nl-NL" sz="1800" dirty="0">
                <a:solidFill>
                  <a:srgbClr val="000000"/>
                </a:solidFill>
                <a:effectLst/>
                <a:ea typeface="Times New Roman" panose="02020603050405020304" pitchFamily="18" charset="0"/>
                <a:cs typeface="Calibri" panose="020F0502020204030204" pitchFamily="34" charset="0"/>
              </a:rPr>
              <a:t>Je kunt jezelf innovatief presenteren in het Nederlands</a:t>
            </a:r>
            <a:endParaRPr lang="nl-NL" sz="1800" dirty="0">
              <a:effectLst/>
              <a:ea typeface="Calibri" panose="020F0502020204030204" pitchFamily="34" charset="0"/>
              <a:cs typeface="Arial" panose="020B0604020202020204" pitchFamily="34" charset="0"/>
            </a:endParaRPr>
          </a:p>
          <a:p>
            <a:pPr>
              <a:lnSpc>
                <a:spcPct val="107000"/>
              </a:lnSpc>
              <a:spcAft>
                <a:spcPts val="800"/>
              </a:spcAft>
              <a:tabLst>
                <a:tab pos="2232025" algn="l"/>
              </a:tabLst>
            </a:pPr>
            <a:endParaRPr lang="nl-NL" sz="1800" dirty="0">
              <a:effectLst/>
              <a:ea typeface="Calibri" panose="020F0502020204030204" pitchFamily="34" charset="0"/>
              <a:cs typeface="Arial" panose="020B0604020202020204" pitchFamily="34" charset="0"/>
            </a:endParaRPr>
          </a:p>
          <a:p>
            <a:pPr>
              <a:lnSpc>
                <a:spcPct val="107000"/>
              </a:lnSpc>
              <a:spcAft>
                <a:spcPts val="800"/>
              </a:spcAft>
              <a:tabLst>
                <a:tab pos="2232025" algn="l"/>
              </a:tabLst>
            </a:pPr>
            <a:r>
              <a:rPr lang="nl-NL" sz="1800" dirty="0">
                <a:solidFill>
                  <a:srgbClr val="000000"/>
                </a:solidFill>
                <a:effectLst/>
                <a:ea typeface="Times New Roman" panose="02020603050405020304" pitchFamily="18" charset="0"/>
                <a:cs typeface="Calibri" panose="020F0502020204030204" pitchFamily="34" charset="0"/>
              </a:rPr>
              <a:t>Je kunt gebruik maken van ICT- toepassingen</a:t>
            </a:r>
            <a:endParaRPr lang="nl-NL" sz="1800" dirty="0">
              <a:effectLst/>
              <a:ea typeface="Calibri" panose="020F0502020204030204" pitchFamily="34" charset="0"/>
              <a:cs typeface="Arial" panose="020B0604020202020204" pitchFamily="34" charset="0"/>
            </a:endParaRPr>
          </a:p>
          <a:p>
            <a:pPr>
              <a:lnSpc>
                <a:spcPct val="107000"/>
              </a:lnSpc>
              <a:spcAft>
                <a:spcPts val="800"/>
              </a:spcAft>
              <a:tabLst>
                <a:tab pos="2232025" algn="l"/>
              </a:tabLst>
            </a:pPr>
            <a:endParaRPr lang="nl-NL" sz="1800" dirty="0">
              <a:effectLst/>
              <a:ea typeface="Calibri" panose="020F0502020204030204" pitchFamily="34" charset="0"/>
              <a:cs typeface="Arial" panose="020B0604020202020204" pitchFamily="34" charset="0"/>
            </a:endParaRPr>
          </a:p>
          <a:p>
            <a:r>
              <a:rPr lang="nl-NL" sz="1800" dirty="0">
                <a:solidFill>
                  <a:srgbClr val="000000"/>
                </a:solidFill>
                <a:effectLst/>
                <a:ea typeface="Times New Roman" panose="02020603050405020304" pitchFamily="18" charset="0"/>
              </a:rPr>
              <a:t>Je kunt op verschillende manieren mondeling communiceren in het Nederlands</a:t>
            </a:r>
            <a:endParaRPr lang="nl-NL" dirty="0"/>
          </a:p>
        </p:txBody>
      </p:sp>
      <p:sp>
        <p:nvSpPr>
          <p:cNvPr id="4" name="Tijdelijke aanduiding voor tekst 3">
            <a:extLst>
              <a:ext uri="{FF2B5EF4-FFF2-40B4-BE49-F238E27FC236}">
                <a16:creationId xmlns:a16="http://schemas.microsoft.com/office/drawing/2014/main" id="{0155317A-79FE-414A-BBDA-77FD0C3A9E28}"/>
              </a:ext>
            </a:extLst>
          </p:cNvPr>
          <p:cNvSpPr>
            <a:spLocks noGrp="1"/>
          </p:cNvSpPr>
          <p:nvPr>
            <p:ph type="body" sz="quarter" idx="13"/>
          </p:nvPr>
        </p:nvSpPr>
        <p:spPr/>
        <p:txBody>
          <a:bodyPr/>
          <a:lstStyle/>
          <a:p>
            <a:r>
              <a:rPr lang="nl-NL" dirty="0"/>
              <a:t>Lesdoelen </a:t>
            </a:r>
          </a:p>
        </p:txBody>
      </p:sp>
      <p:sp>
        <p:nvSpPr>
          <p:cNvPr id="5" name="Tijdelijke aanduiding voor datum 4">
            <a:extLst>
              <a:ext uri="{FF2B5EF4-FFF2-40B4-BE49-F238E27FC236}">
                <a16:creationId xmlns:a16="http://schemas.microsoft.com/office/drawing/2014/main" id="{7FBECC24-E468-47E1-B858-FF3105F43154}"/>
              </a:ext>
            </a:extLst>
          </p:cNvPr>
          <p:cNvSpPr>
            <a:spLocks noGrp="1"/>
          </p:cNvSpPr>
          <p:nvPr>
            <p:ph type="dt" sz="half" idx="14"/>
          </p:nvPr>
        </p:nvSpPr>
        <p:spPr/>
        <p:txBody>
          <a:bodyPr/>
          <a:lstStyle/>
          <a:p>
            <a:fld id="{A272861F-96AB-467D-8B25-DC52F51ED1BF}" type="datetime4">
              <a:rPr lang="nl-NL" smtClean="0"/>
              <a:t>2 februari 2023</a:t>
            </a:fld>
            <a:endParaRPr lang="nl-NL" dirty="0"/>
          </a:p>
        </p:txBody>
      </p:sp>
      <p:sp>
        <p:nvSpPr>
          <p:cNvPr id="6" name="Tijdelijke aanduiding voor voettekst 5">
            <a:extLst>
              <a:ext uri="{FF2B5EF4-FFF2-40B4-BE49-F238E27FC236}">
                <a16:creationId xmlns:a16="http://schemas.microsoft.com/office/drawing/2014/main" id="{E2A359DF-4B03-40FB-A94F-0D4239540062}"/>
              </a:ext>
            </a:extLst>
          </p:cNvPr>
          <p:cNvSpPr>
            <a:spLocks noGrp="1"/>
          </p:cNvSpPr>
          <p:nvPr>
            <p:ph type="ftr" sz="quarter" idx="15"/>
          </p:nvPr>
        </p:nvSpPr>
        <p:spPr/>
        <p:txBody>
          <a:bodyPr/>
          <a:lstStyle/>
          <a:p>
            <a:r>
              <a:rPr lang="nl-NL"/>
              <a:t>Titel van de presentatie</a:t>
            </a:r>
            <a:endParaRPr lang="nl-NL" dirty="0"/>
          </a:p>
        </p:txBody>
      </p:sp>
      <p:sp>
        <p:nvSpPr>
          <p:cNvPr id="7" name="Tijdelijke aanduiding voor dianummer 6">
            <a:extLst>
              <a:ext uri="{FF2B5EF4-FFF2-40B4-BE49-F238E27FC236}">
                <a16:creationId xmlns:a16="http://schemas.microsoft.com/office/drawing/2014/main" id="{9B70726F-EB99-489D-86C5-0FA8FBD5B3AF}"/>
              </a:ext>
            </a:extLst>
          </p:cNvPr>
          <p:cNvSpPr>
            <a:spLocks noGrp="1"/>
          </p:cNvSpPr>
          <p:nvPr>
            <p:ph type="sldNum" sz="quarter" idx="16"/>
          </p:nvPr>
        </p:nvSpPr>
        <p:spPr/>
        <p:txBody>
          <a:bodyPr/>
          <a:lstStyle/>
          <a:p>
            <a:fld id="{932C3248-DEA8-4406-A963-9ED55A9DA4F5}" type="slidenum">
              <a:rPr lang="nl-NL" smtClean="0"/>
              <a:pPr/>
              <a:t>3</a:t>
            </a:fld>
            <a:endParaRPr lang="nl-NL" dirty="0"/>
          </a:p>
        </p:txBody>
      </p:sp>
    </p:spTree>
    <p:extLst>
      <p:ext uri="{BB962C8B-B14F-4D97-AF65-F5344CB8AC3E}">
        <p14:creationId xmlns:p14="http://schemas.microsoft.com/office/powerpoint/2010/main" val="745471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343BAB-27DB-405F-AD01-828979711F61}"/>
              </a:ext>
            </a:extLst>
          </p:cNvPr>
          <p:cNvSpPr>
            <a:spLocks noGrp="1"/>
          </p:cNvSpPr>
          <p:nvPr>
            <p:ph type="title"/>
          </p:nvPr>
        </p:nvSpPr>
        <p:spPr/>
        <p:txBody>
          <a:bodyPr/>
          <a:lstStyle/>
          <a:p>
            <a:r>
              <a:rPr lang="nl-NL" dirty="0"/>
              <a:t>Portfolio </a:t>
            </a:r>
          </a:p>
        </p:txBody>
      </p:sp>
      <p:sp>
        <p:nvSpPr>
          <p:cNvPr id="3" name="Tijdelijke aanduiding voor inhoud 2">
            <a:extLst>
              <a:ext uri="{FF2B5EF4-FFF2-40B4-BE49-F238E27FC236}">
                <a16:creationId xmlns:a16="http://schemas.microsoft.com/office/drawing/2014/main" id="{39CB9C16-ABA8-4345-AE79-8CDD8F144AC4}"/>
              </a:ext>
            </a:extLst>
          </p:cNvPr>
          <p:cNvSpPr>
            <a:spLocks noGrp="1"/>
          </p:cNvSpPr>
          <p:nvPr>
            <p:ph idx="1"/>
          </p:nvPr>
        </p:nvSpPr>
        <p:spPr/>
        <p:txBody>
          <a:bodyPr>
            <a:normAutofit/>
          </a:bodyPr>
          <a:lstStyle/>
          <a:p>
            <a:pPr>
              <a:lnSpc>
                <a:spcPct val="107000"/>
              </a:lnSpc>
              <a:spcAft>
                <a:spcPts val="800"/>
              </a:spcAft>
            </a:pPr>
            <a:r>
              <a:rPr lang="nl-NL" sz="1800" dirty="0">
                <a:solidFill>
                  <a:srgbClr val="333333"/>
                </a:solidFill>
                <a:effectLst/>
                <a:ea typeface="Times New Roman" panose="02020603050405020304" pitchFamily="18" charset="0"/>
                <a:cs typeface="Calibri" panose="020F0502020204030204" pitchFamily="34" charset="0"/>
              </a:rPr>
              <a:t>Opdracht 2.1 </a:t>
            </a:r>
            <a:r>
              <a:rPr lang="nl-NL" dirty="0" err="1"/>
              <a:t>Venn</a:t>
            </a:r>
            <a:r>
              <a:rPr lang="nl-NL" dirty="0"/>
              <a:t> diagram competenties</a:t>
            </a:r>
          </a:p>
          <a:p>
            <a:pPr>
              <a:lnSpc>
                <a:spcPct val="107000"/>
              </a:lnSpc>
              <a:spcAft>
                <a:spcPts val="800"/>
              </a:spcAft>
            </a:pPr>
            <a:endParaRPr lang="nl-NL" sz="1800" dirty="0">
              <a:solidFill>
                <a:srgbClr val="333333"/>
              </a:solidFill>
              <a:effectLst/>
              <a:ea typeface="Times New Roman" panose="02020603050405020304" pitchFamily="18" charset="0"/>
              <a:cs typeface="Calibri" panose="020F0502020204030204" pitchFamily="34" charset="0"/>
            </a:endParaRPr>
          </a:p>
          <a:p>
            <a:pPr>
              <a:lnSpc>
                <a:spcPct val="107000"/>
              </a:lnSpc>
              <a:spcAft>
                <a:spcPts val="800"/>
              </a:spcAft>
            </a:pPr>
            <a:r>
              <a:rPr lang="nl-NL" sz="1800" dirty="0">
                <a:solidFill>
                  <a:srgbClr val="333333"/>
                </a:solidFill>
                <a:effectLst/>
                <a:ea typeface="Times New Roman" panose="02020603050405020304" pitchFamily="18" charset="0"/>
                <a:cs typeface="Calibri" panose="020F0502020204030204" pitchFamily="34" charset="0"/>
              </a:rPr>
              <a:t>Opdracht 2.2 </a:t>
            </a:r>
            <a:r>
              <a:rPr lang="nl-NL" dirty="0"/>
              <a:t>Vacature zoeken</a:t>
            </a:r>
          </a:p>
          <a:p>
            <a:pPr>
              <a:lnSpc>
                <a:spcPct val="107000"/>
              </a:lnSpc>
              <a:spcAft>
                <a:spcPts val="800"/>
              </a:spcAft>
            </a:pPr>
            <a:endParaRPr lang="nl-NL" sz="1800" dirty="0">
              <a:effectLst/>
              <a:ea typeface="Calibri" panose="020F0502020204030204" pitchFamily="34" charset="0"/>
              <a:cs typeface="Arial" panose="020B0604020202020204" pitchFamily="34" charset="0"/>
            </a:endParaRPr>
          </a:p>
          <a:p>
            <a:pPr>
              <a:lnSpc>
                <a:spcPct val="107000"/>
              </a:lnSpc>
              <a:spcAft>
                <a:spcPts val="800"/>
              </a:spcAft>
            </a:pPr>
            <a:r>
              <a:rPr lang="nl-NL" sz="1800" dirty="0">
                <a:solidFill>
                  <a:srgbClr val="333333"/>
                </a:solidFill>
                <a:effectLst/>
                <a:ea typeface="Times New Roman" panose="02020603050405020304" pitchFamily="18" charset="0"/>
                <a:cs typeface="Calibri" panose="020F0502020204030204" pitchFamily="34" charset="0"/>
              </a:rPr>
              <a:t>Opdracht 2.3 </a:t>
            </a:r>
            <a:r>
              <a:rPr lang="nl-NL" dirty="0"/>
              <a:t>SWOT</a:t>
            </a:r>
          </a:p>
          <a:p>
            <a:pPr>
              <a:lnSpc>
                <a:spcPct val="107000"/>
              </a:lnSpc>
              <a:spcAft>
                <a:spcPts val="800"/>
              </a:spcAft>
            </a:pPr>
            <a:endParaRPr lang="nl-NL" sz="1800" dirty="0">
              <a:effectLst/>
              <a:ea typeface="Calibri" panose="020F0502020204030204" pitchFamily="34" charset="0"/>
              <a:cs typeface="Arial" panose="020B0604020202020204" pitchFamily="34" charset="0"/>
            </a:endParaRPr>
          </a:p>
          <a:p>
            <a:endParaRPr lang="nl-NL" sz="1800" dirty="0">
              <a:solidFill>
                <a:srgbClr val="333333"/>
              </a:solidFill>
              <a:effectLst/>
              <a:latin typeface="Calibri" panose="020F0502020204030204" pitchFamily="34" charset="0"/>
              <a:ea typeface="Times New Roman" panose="02020603050405020304" pitchFamily="18" charset="0"/>
            </a:endParaRPr>
          </a:p>
          <a:p>
            <a:endParaRPr lang="nl-NL" dirty="0">
              <a:solidFill>
                <a:srgbClr val="333333"/>
              </a:solidFill>
              <a:latin typeface="Calibri" panose="020F0502020204030204" pitchFamily="34" charset="0"/>
              <a:ea typeface="Times New Roman" panose="02020603050405020304" pitchFamily="18" charset="0"/>
            </a:endParaRPr>
          </a:p>
        </p:txBody>
      </p:sp>
      <p:sp>
        <p:nvSpPr>
          <p:cNvPr id="4" name="Tijdelijke aanduiding voor tekst 3">
            <a:extLst>
              <a:ext uri="{FF2B5EF4-FFF2-40B4-BE49-F238E27FC236}">
                <a16:creationId xmlns:a16="http://schemas.microsoft.com/office/drawing/2014/main" id="{D0FDD05D-56A4-49CB-88E2-543E2F872D96}"/>
              </a:ext>
            </a:extLst>
          </p:cNvPr>
          <p:cNvSpPr>
            <a:spLocks noGrp="1"/>
          </p:cNvSpPr>
          <p:nvPr>
            <p:ph type="body" sz="quarter" idx="13"/>
          </p:nvPr>
        </p:nvSpPr>
        <p:spPr/>
        <p:txBody>
          <a:bodyPr/>
          <a:lstStyle/>
          <a:p>
            <a:r>
              <a:rPr lang="nl-NL" dirty="0"/>
              <a:t>Inleveropdrachten (OneDrive)</a:t>
            </a:r>
          </a:p>
        </p:txBody>
      </p:sp>
      <p:sp>
        <p:nvSpPr>
          <p:cNvPr id="5" name="Tijdelijke aanduiding voor datum 4">
            <a:extLst>
              <a:ext uri="{FF2B5EF4-FFF2-40B4-BE49-F238E27FC236}">
                <a16:creationId xmlns:a16="http://schemas.microsoft.com/office/drawing/2014/main" id="{E7E1D30D-9886-4EDE-AD0F-55510A79259B}"/>
              </a:ext>
            </a:extLst>
          </p:cNvPr>
          <p:cNvSpPr>
            <a:spLocks noGrp="1"/>
          </p:cNvSpPr>
          <p:nvPr>
            <p:ph type="dt" sz="half" idx="14"/>
          </p:nvPr>
        </p:nvSpPr>
        <p:spPr/>
        <p:txBody>
          <a:bodyPr/>
          <a:lstStyle/>
          <a:p>
            <a:fld id="{A272861F-96AB-467D-8B25-DC52F51ED1BF}" type="datetime4">
              <a:rPr lang="nl-NL" smtClean="0"/>
              <a:t>2 februari 2023</a:t>
            </a:fld>
            <a:endParaRPr lang="nl-NL" dirty="0"/>
          </a:p>
        </p:txBody>
      </p:sp>
      <p:sp>
        <p:nvSpPr>
          <p:cNvPr id="6" name="Tijdelijke aanduiding voor voettekst 5">
            <a:extLst>
              <a:ext uri="{FF2B5EF4-FFF2-40B4-BE49-F238E27FC236}">
                <a16:creationId xmlns:a16="http://schemas.microsoft.com/office/drawing/2014/main" id="{FB0C0D57-FFF1-40F2-996E-AF08A2F16D94}"/>
              </a:ext>
            </a:extLst>
          </p:cNvPr>
          <p:cNvSpPr>
            <a:spLocks noGrp="1"/>
          </p:cNvSpPr>
          <p:nvPr>
            <p:ph type="ftr" sz="quarter" idx="15"/>
          </p:nvPr>
        </p:nvSpPr>
        <p:spPr/>
        <p:txBody>
          <a:bodyPr/>
          <a:lstStyle/>
          <a:p>
            <a:r>
              <a:rPr lang="nl-NL"/>
              <a:t>Titel van de presentatie</a:t>
            </a:r>
            <a:endParaRPr lang="nl-NL" dirty="0"/>
          </a:p>
        </p:txBody>
      </p:sp>
      <p:sp>
        <p:nvSpPr>
          <p:cNvPr id="7" name="Tijdelijke aanduiding voor dianummer 6">
            <a:extLst>
              <a:ext uri="{FF2B5EF4-FFF2-40B4-BE49-F238E27FC236}">
                <a16:creationId xmlns:a16="http://schemas.microsoft.com/office/drawing/2014/main" id="{947E242A-0AF9-4497-9630-CD2678346A3F}"/>
              </a:ext>
            </a:extLst>
          </p:cNvPr>
          <p:cNvSpPr>
            <a:spLocks noGrp="1"/>
          </p:cNvSpPr>
          <p:nvPr>
            <p:ph type="sldNum" sz="quarter" idx="16"/>
          </p:nvPr>
        </p:nvSpPr>
        <p:spPr/>
        <p:txBody>
          <a:bodyPr/>
          <a:lstStyle/>
          <a:p>
            <a:fld id="{932C3248-DEA8-4406-A963-9ED55A9DA4F5}" type="slidenum">
              <a:rPr lang="nl-NL" smtClean="0"/>
              <a:pPr/>
              <a:t>4</a:t>
            </a:fld>
            <a:endParaRPr lang="nl-NL" dirty="0"/>
          </a:p>
        </p:txBody>
      </p:sp>
    </p:spTree>
    <p:extLst>
      <p:ext uri="{BB962C8B-B14F-4D97-AF65-F5344CB8AC3E}">
        <p14:creationId xmlns:p14="http://schemas.microsoft.com/office/powerpoint/2010/main" val="188733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5D4D58-67D3-422A-9B0F-B1DDAB665E8C}"/>
              </a:ext>
            </a:extLst>
          </p:cNvPr>
          <p:cNvPicPr>
            <a:picLocks noChangeAspect="1"/>
          </p:cNvPicPr>
          <p:nvPr/>
        </p:nvPicPr>
        <p:blipFill>
          <a:blip r:embed="rId3"/>
          <a:stretch>
            <a:fillRect/>
          </a:stretch>
        </p:blipFill>
        <p:spPr>
          <a:xfrm>
            <a:off x="7020673" y="809394"/>
            <a:ext cx="4694327" cy="5011346"/>
          </a:xfrm>
          <a:prstGeom prst="rect">
            <a:avLst/>
          </a:prstGeom>
        </p:spPr>
      </p:pic>
      <p:sp>
        <p:nvSpPr>
          <p:cNvPr id="2" name="Titel 1">
            <a:extLst>
              <a:ext uri="{FF2B5EF4-FFF2-40B4-BE49-F238E27FC236}">
                <a16:creationId xmlns:a16="http://schemas.microsoft.com/office/drawing/2014/main" id="{197C1170-5F12-493A-B3FF-0953D5765949}"/>
              </a:ext>
            </a:extLst>
          </p:cNvPr>
          <p:cNvSpPr>
            <a:spLocks noGrp="1"/>
          </p:cNvSpPr>
          <p:nvPr>
            <p:ph type="title"/>
          </p:nvPr>
        </p:nvSpPr>
        <p:spPr/>
        <p:txBody>
          <a:bodyPr>
            <a:normAutofit/>
          </a:bodyPr>
          <a:lstStyle/>
          <a:p>
            <a:r>
              <a:rPr lang="en-US" dirty="0" err="1"/>
              <a:t>Competenties</a:t>
            </a:r>
            <a:endParaRPr lang="nl-NL" dirty="0"/>
          </a:p>
        </p:txBody>
      </p:sp>
      <p:sp>
        <p:nvSpPr>
          <p:cNvPr id="3" name="Tijdelijke aanduiding voor inhoud 2">
            <a:extLst>
              <a:ext uri="{FF2B5EF4-FFF2-40B4-BE49-F238E27FC236}">
                <a16:creationId xmlns:a16="http://schemas.microsoft.com/office/drawing/2014/main" id="{2FCC9132-C101-45BD-B3DC-4518927684D0}"/>
              </a:ext>
            </a:extLst>
          </p:cNvPr>
          <p:cNvSpPr>
            <a:spLocks noGrp="1"/>
          </p:cNvSpPr>
          <p:nvPr>
            <p:ph idx="1"/>
          </p:nvPr>
        </p:nvSpPr>
        <p:spPr/>
        <p:txBody>
          <a:bodyPr/>
          <a:lstStyle/>
          <a:p>
            <a:r>
              <a:rPr lang="en-US" dirty="0" err="1">
                <a:solidFill>
                  <a:srgbClr val="575656"/>
                </a:solidFill>
                <a:latin typeface="Barlow" panose="00000500000000000000" pitchFamily="2" charset="0"/>
              </a:rPr>
              <a:t>Drijfveren</a:t>
            </a:r>
            <a:r>
              <a:rPr lang="en-US" dirty="0">
                <a:solidFill>
                  <a:srgbClr val="575656"/>
                </a:solidFill>
                <a:latin typeface="Barlow" panose="00000500000000000000" pitchFamily="2" charset="0"/>
              </a:rPr>
              <a:t>: </a:t>
            </a:r>
            <a:r>
              <a:rPr lang="nl-NL" dirty="0">
                <a:solidFill>
                  <a:srgbClr val="575656"/>
                </a:solidFill>
                <a:latin typeface="Barlow" panose="00000500000000000000" pitchFamily="2" charset="0"/>
              </a:rPr>
              <a:t>de </a:t>
            </a:r>
            <a:r>
              <a:rPr lang="nl-NL" b="0" i="0" dirty="0">
                <a:solidFill>
                  <a:srgbClr val="575656"/>
                </a:solidFill>
                <a:effectLst/>
                <a:latin typeface="Barlow" panose="00000500000000000000" pitchFamily="2" charset="0"/>
              </a:rPr>
              <a:t>basis van hoe jij in het leven staat en wat </a:t>
            </a:r>
            <a:br>
              <a:rPr lang="nl-NL" b="0" i="0" dirty="0">
                <a:solidFill>
                  <a:srgbClr val="575656"/>
                </a:solidFill>
                <a:effectLst/>
                <a:latin typeface="Barlow" panose="00000500000000000000" pitchFamily="2" charset="0"/>
              </a:rPr>
            </a:br>
            <a:r>
              <a:rPr lang="nl-NL" b="0" i="0" dirty="0">
                <a:solidFill>
                  <a:srgbClr val="575656"/>
                </a:solidFill>
                <a:effectLst/>
                <a:latin typeface="Barlow" panose="00000500000000000000" pitchFamily="2" charset="0"/>
              </a:rPr>
              <a:t>voor persoon je bent bijv. Beloning, erkenning </a:t>
            </a:r>
          </a:p>
          <a:p>
            <a:endParaRPr lang="nl-NL" b="0" i="0" dirty="0">
              <a:solidFill>
                <a:srgbClr val="575656"/>
              </a:solidFill>
              <a:effectLst/>
              <a:latin typeface="Barlow" panose="00000500000000000000" pitchFamily="2" charset="0"/>
            </a:endParaRPr>
          </a:p>
          <a:p>
            <a:r>
              <a:rPr lang="nl-NL" dirty="0">
                <a:solidFill>
                  <a:srgbClr val="575656"/>
                </a:solidFill>
                <a:latin typeface="Barlow" panose="00000500000000000000" pitchFamily="2" charset="0"/>
              </a:rPr>
              <a:t>Kwaliteiten: </a:t>
            </a:r>
            <a:r>
              <a:rPr lang="nl-NL" b="0" i="0" dirty="0">
                <a:solidFill>
                  <a:srgbClr val="575656"/>
                </a:solidFill>
                <a:effectLst/>
                <a:latin typeface="Barlow" panose="00000500000000000000" pitchFamily="2" charset="0"/>
              </a:rPr>
              <a:t>positieve eigenschappen die je hebt </a:t>
            </a:r>
          </a:p>
          <a:p>
            <a:pPr marL="0" indent="0">
              <a:buNone/>
            </a:pPr>
            <a:r>
              <a:rPr lang="nl-NL" dirty="0">
                <a:solidFill>
                  <a:srgbClr val="575656"/>
                </a:solidFill>
                <a:latin typeface="Barlow" panose="00000500000000000000" pitchFamily="2" charset="0"/>
              </a:rPr>
              <a:t>	</a:t>
            </a:r>
            <a:r>
              <a:rPr lang="nl-NL" b="0" i="0" dirty="0">
                <a:solidFill>
                  <a:srgbClr val="575656"/>
                </a:solidFill>
                <a:effectLst/>
                <a:latin typeface="Barlow" panose="00000500000000000000" pitchFamily="2" charset="0"/>
              </a:rPr>
              <a:t>bijv. doorzetter, geduldig</a:t>
            </a:r>
          </a:p>
          <a:p>
            <a:endParaRPr lang="nl-NL" dirty="0">
              <a:solidFill>
                <a:srgbClr val="575656"/>
              </a:solidFill>
              <a:latin typeface="Barlow" panose="00000500000000000000" pitchFamily="2" charset="0"/>
            </a:endParaRPr>
          </a:p>
          <a:p>
            <a:r>
              <a:rPr lang="nl-NL" dirty="0">
                <a:solidFill>
                  <a:srgbClr val="575656"/>
                </a:solidFill>
                <a:latin typeface="Barlow" panose="00000500000000000000" pitchFamily="2" charset="0"/>
              </a:rPr>
              <a:t>Competenties: </a:t>
            </a:r>
            <a:r>
              <a:rPr lang="nl-NL" b="0" i="0" dirty="0">
                <a:solidFill>
                  <a:srgbClr val="575656"/>
                </a:solidFill>
                <a:effectLst/>
                <a:latin typeface="Barlow" panose="00000500000000000000" pitchFamily="2" charset="0"/>
              </a:rPr>
              <a:t>de verwachtingen die een organisatie </a:t>
            </a:r>
            <a:br>
              <a:rPr lang="nl-NL" b="0" i="0" dirty="0">
                <a:solidFill>
                  <a:srgbClr val="575656"/>
                </a:solidFill>
                <a:effectLst/>
                <a:latin typeface="Barlow" panose="00000500000000000000" pitchFamily="2" charset="0"/>
              </a:rPr>
            </a:br>
            <a:r>
              <a:rPr lang="nl-NL" b="0" i="0" dirty="0">
                <a:solidFill>
                  <a:srgbClr val="575656"/>
                </a:solidFill>
                <a:effectLst/>
                <a:latin typeface="Barlow" panose="00000500000000000000" pitchFamily="2" charset="0"/>
              </a:rPr>
              <a:t>voor jou als medewerker heeft in de functie die je uitvoert</a:t>
            </a:r>
          </a:p>
          <a:p>
            <a:pPr marL="0" indent="0">
              <a:buNone/>
            </a:pPr>
            <a:r>
              <a:rPr lang="nl-NL" dirty="0">
                <a:solidFill>
                  <a:srgbClr val="575656"/>
                </a:solidFill>
                <a:latin typeface="Barlow" panose="00000500000000000000" pitchFamily="2" charset="0"/>
              </a:rPr>
              <a:t>	bijv. samenwerken, klantgerichtheid</a:t>
            </a:r>
            <a:endParaRPr lang="nl-NL" dirty="0"/>
          </a:p>
        </p:txBody>
      </p:sp>
      <p:sp>
        <p:nvSpPr>
          <p:cNvPr id="4" name="Tijdelijke aanduiding voor tekst 3">
            <a:extLst>
              <a:ext uri="{FF2B5EF4-FFF2-40B4-BE49-F238E27FC236}">
                <a16:creationId xmlns:a16="http://schemas.microsoft.com/office/drawing/2014/main" id="{FE9FEFA0-E023-497B-8D64-C8B7E6D0D2DC}"/>
              </a:ext>
            </a:extLst>
          </p:cNvPr>
          <p:cNvSpPr>
            <a:spLocks noGrp="1"/>
          </p:cNvSpPr>
          <p:nvPr>
            <p:ph type="body" sz="quarter" idx="13"/>
          </p:nvPr>
        </p:nvSpPr>
        <p:spPr/>
        <p:txBody>
          <a:bodyPr/>
          <a:lstStyle/>
          <a:p>
            <a:endParaRPr lang="nl-NL"/>
          </a:p>
        </p:txBody>
      </p:sp>
      <p:sp>
        <p:nvSpPr>
          <p:cNvPr id="5" name="Tijdelijke aanduiding voor datum 4">
            <a:extLst>
              <a:ext uri="{FF2B5EF4-FFF2-40B4-BE49-F238E27FC236}">
                <a16:creationId xmlns:a16="http://schemas.microsoft.com/office/drawing/2014/main" id="{71EFBB85-87D0-4574-B064-01564574EA55}"/>
              </a:ext>
            </a:extLst>
          </p:cNvPr>
          <p:cNvSpPr>
            <a:spLocks noGrp="1"/>
          </p:cNvSpPr>
          <p:nvPr>
            <p:ph type="dt" sz="half" idx="14"/>
          </p:nvPr>
        </p:nvSpPr>
        <p:spPr/>
        <p:txBody>
          <a:bodyPr/>
          <a:lstStyle/>
          <a:p>
            <a:fld id="{A272861F-96AB-467D-8B25-DC52F51ED1BF}" type="datetime4">
              <a:rPr lang="nl-NL" smtClean="0"/>
              <a:t>2 februari 2023</a:t>
            </a:fld>
            <a:endParaRPr lang="nl-NL" dirty="0"/>
          </a:p>
        </p:txBody>
      </p:sp>
      <p:sp>
        <p:nvSpPr>
          <p:cNvPr id="6" name="Tijdelijke aanduiding voor voettekst 5">
            <a:extLst>
              <a:ext uri="{FF2B5EF4-FFF2-40B4-BE49-F238E27FC236}">
                <a16:creationId xmlns:a16="http://schemas.microsoft.com/office/drawing/2014/main" id="{B0F05BD8-FD06-4B04-95DC-0278EB677D0C}"/>
              </a:ext>
            </a:extLst>
          </p:cNvPr>
          <p:cNvSpPr>
            <a:spLocks noGrp="1"/>
          </p:cNvSpPr>
          <p:nvPr>
            <p:ph type="ftr" sz="quarter" idx="15"/>
          </p:nvPr>
        </p:nvSpPr>
        <p:spPr/>
        <p:txBody>
          <a:bodyPr/>
          <a:lstStyle/>
          <a:p>
            <a:r>
              <a:rPr lang="nl-NL"/>
              <a:t>Titel van de presentatie</a:t>
            </a:r>
            <a:endParaRPr lang="nl-NL" dirty="0"/>
          </a:p>
        </p:txBody>
      </p:sp>
      <p:sp>
        <p:nvSpPr>
          <p:cNvPr id="7" name="Tijdelijke aanduiding voor dianummer 6">
            <a:extLst>
              <a:ext uri="{FF2B5EF4-FFF2-40B4-BE49-F238E27FC236}">
                <a16:creationId xmlns:a16="http://schemas.microsoft.com/office/drawing/2014/main" id="{E59C3D7A-767E-4E6B-BFE4-7DECD59721BE}"/>
              </a:ext>
            </a:extLst>
          </p:cNvPr>
          <p:cNvSpPr>
            <a:spLocks noGrp="1"/>
          </p:cNvSpPr>
          <p:nvPr>
            <p:ph type="sldNum" sz="quarter" idx="16"/>
          </p:nvPr>
        </p:nvSpPr>
        <p:spPr/>
        <p:txBody>
          <a:bodyPr/>
          <a:lstStyle/>
          <a:p>
            <a:fld id="{932C3248-DEA8-4406-A963-9ED55A9DA4F5}" type="slidenum">
              <a:rPr lang="nl-NL" smtClean="0"/>
              <a:pPr/>
              <a:t>5</a:t>
            </a:fld>
            <a:endParaRPr lang="nl-NL" dirty="0"/>
          </a:p>
        </p:txBody>
      </p:sp>
    </p:spTree>
    <p:extLst>
      <p:ext uri="{BB962C8B-B14F-4D97-AF65-F5344CB8AC3E}">
        <p14:creationId xmlns:p14="http://schemas.microsoft.com/office/powerpoint/2010/main" val="3082550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49E305-BC73-4F00-B445-00410AE437BF}"/>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A79F7B76-0AF7-4EBF-98C8-31238F1ED964}"/>
              </a:ext>
            </a:extLst>
          </p:cNvPr>
          <p:cNvSpPr>
            <a:spLocks noGrp="1"/>
          </p:cNvSpPr>
          <p:nvPr>
            <p:ph idx="1"/>
          </p:nvPr>
        </p:nvSpPr>
        <p:spPr/>
        <p:txBody>
          <a:bodyPr/>
          <a:lstStyle/>
          <a:p>
            <a:r>
              <a:rPr lang="nl-NL" b="0" i="0" dirty="0">
                <a:solidFill>
                  <a:srgbClr val="202124"/>
                </a:solidFill>
                <a:effectLst/>
                <a:latin typeface="arial" panose="020B0604020202020204" pitchFamily="34" charset="0"/>
              </a:rPr>
              <a:t>In een </a:t>
            </a:r>
            <a:r>
              <a:rPr lang="nl-NL" b="1" i="0" dirty="0">
                <a:solidFill>
                  <a:srgbClr val="202124"/>
                </a:solidFill>
                <a:effectLst/>
                <a:latin typeface="arial" panose="020B0604020202020204" pitchFamily="34" charset="0"/>
              </a:rPr>
              <a:t>venndiagram</a:t>
            </a:r>
            <a:r>
              <a:rPr lang="nl-NL" b="0" i="0" dirty="0">
                <a:solidFill>
                  <a:srgbClr val="202124"/>
                </a:solidFill>
                <a:effectLst/>
                <a:latin typeface="arial" panose="020B0604020202020204" pitchFamily="34" charset="0"/>
              </a:rPr>
              <a:t> worden overlappende cirkels gebruikt om de logische relaties tussen twee of meer verzamelingen te illustreren. In dit geval dus de eigen competenties en de beroepscompetenties. Idealiter overlappen een aantal competenties.</a:t>
            </a:r>
            <a:endParaRPr lang="nl-NL" dirty="0"/>
          </a:p>
          <a:p>
            <a:endParaRPr lang="nl-NL" dirty="0"/>
          </a:p>
        </p:txBody>
      </p:sp>
      <p:sp>
        <p:nvSpPr>
          <p:cNvPr id="4" name="Tijdelijke aanduiding voor tekst 3">
            <a:extLst>
              <a:ext uri="{FF2B5EF4-FFF2-40B4-BE49-F238E27FC236}">
                <a16:creationId xmlns:a16="http://schemas.microsoft.com/office/drawing/2014/main" id="{2D07FB75-5339-41F2-872F-C23D5E576A73}"/>
              </a:ext>
            </a:extLst>
          </p:cNvPr>
          <p:cNvSpPr>
            <a:spLocks noGrp="1"/>
          </p:cNvSpPr>
          <p:nvPr>
            <p:ph type="body" sz="quarter" idx="13"/>
          </p:nvPr>
        </p:nvSpPr>
        <p:spPr/>
        <p:txBody>
          <a:bodyPr/>
          <a:lstStyle/>
          <a:p>
            <a:r>
              <a:rPr lang="nl-NL" sz="3600" dirty="0">
                <a:solidFill>
                  <a:srgbClr val="333333"/>
                </a:solidFill>
                <a:effectLst/>
                <a:ea typeface="Times New Roman" panose="02020603050405020304" pitchFamily="18" charset="0"/>
                <a:cs typeface="Calibri" panose="020F0502020204030204" pitchFamily="34" charset="0"/>
              </a:rPr>
              <a:t>Opdracht 2.1 </a:t>
            </a:r>
            <a:r>
              <a:rPr lang="nl-NL" dirty="0" err="1"/>
              <a:t>Venn</a:t>
            </a:r>
            <a:r>
              <a:rPr lang="nl-NL" dirty="0"/>
              <a:t> diagram competenties</a:t>
            </a:r>
          </a:p>
        </p:txBody>
      </p:sp>
      <p:sp>
        <p:nvSpPr>
          <p:cNvPr id="5" name="Tijdelijke aanduiding voor datum 4">
            <a:extLst>
              <a:ext uri="{FF2B5EF4-FFF2-40B4-BE49-F238E27FC236}">
                <a16:creationId xmlns:a16="http://schemas.microsoft.com/office/drawing/2014/main" id="{653257D6-AE71-43B3-9DED-762426E6913F}"/>
              </a:ext>
            </a:extLst>
          </p:cNvPr>
          <p:cNvSpPr>
            <a:spLocks noGrp="1"/>
          </p:cNvSpPr>
          <p:nvPr>
            <p:ph type="dt" sz="half" idx="14"/>
          </p:nvPr>
        </p:nvSpPr>
        <p:spPr/>
        <p:txBody>
          <a:bodyPr/>
          <a:lstStyle/>
          <a:p>
            <a:fld id="{A272861F-96AB-467D-8B25-DC52F51ED1BF}" type="datetime4">
              <a:rPr lang="nl-NL" smtClean="0"/>
              <a:t>2 februari 2023</a:t>
            </a:fld>
            <a:endParaRPr lang="nl-NL" dirty="0"/>
          </a:p>
        </p:txBody>
      </p:sp>
      <p:sp>
        <p:nvSpPr>
          <p:cNvPr id="6" name="Tijdelijke aanduiding voor voettekst 5">
            <a:extLst>
              <a:ext uri="{FF2B5EF4-FFF2-40B4-BE49-F238E27FC236}">
                <a16:creationId xmlns:a16="http://schemas.microsoft.com/office/drawing/2014/main" id="{7E231A1C-AB6D-4BED-8B21-8DFDA4A5A108}"/>
              </a:ext>
            </a:extLst>
          </p:cNvPr>
          <p:cNvSpPr>
            <a:spLocks noGrp="1"/>
          </p:cNvSpPr>
          <p:nvPr>
            <p:ph type="ftr" sz="quarter" idx="15"/>
          </p:nvPr>
        </p:nvSpPr>
        <p:spPr/>
        <p:txBody>
          <a:bodyPr/>
          <a:lstStyle/>
          <a:p>
            <a:r>
              <a:rPr lang="nl-NL"/>
              <a:t>Titel van de presentatie</a:t>
            </a:r>
            <a:endParaRPr lang="nl-NL" dirty="0"/>
          </a:p>
        </p:txBody>
      </p:sp>
      <p:sp>
        <p:nvSpPr>
          <p:cNvPr id="7" name="Tijdelijke aanduiding voor dianummer 6">
            <a:extLst>
              <a:ext uri="{FF2B5EF4-FFF2-40B4-BE49-F238E27FC236}">
                <a16:creationId xmlns:a16="http://schemas.microsoft.com/office/drawing/2014/main" id="{76DCA1DE-13E5-42BD-B87A-00C7E4D3AF41}"/>
              </a:ext>
            </a:extLst>
          </p:cNvPr>
          <p:cNvSpPr>
            <a:spLocks noGrp="1"/>
          </p:cNvSpPr>
          <p:nvPr>
            <p:ph type="sldNum" sz="quarter" idx="16"/>
          </p:nvPr>
        </p:nvSpPr>
        <p:spPr/>
        <p:txBody>
          <a:bodyPr/>
          <a:lstStyle/>
          <a:p>
            <a:fld id="{932C3248-DEA8-4406-A963-9ED55A9DA4F5}" type="slidenum">
              <a:rPr lang="nl-NL" smtClean="0"/>
              <a:pPr/>
              <a:t>6</a:t>
            </a:fld>
            <a:endParaRPr lang="nl-NL" dirty="0"/>
          </a:p>
        </p:txBody>
      </p:sp>
      <p:pic>
        <p:nvPicPr>
          <p:cNvPr id="8" name="Picture 2" descr="Werkvorm: Evalueren met een venndiagram – Onderwijs-op-Afstand.nl">
            <a:extLst>
              <a:ext uri="{FF2B5EF4-FFF2-40B4-BE49-F238E27FC236}">
                <a16:creationId xmlns:a16="http://schemas.microsoft.com/office/drawing/2014/main" id="{62945B5C-4F5B-475B-98E2-AFACFB203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159" y="3151678"/>
            <a:ext cx="3643678" cy="221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74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694071-C02E-4DB3-8D25-17384C484DA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A97A432-9176-4DE8-9D03-0CC7549029D8}"/>
              </a:ext>
            </a:extLst>
          </p:cNvPr>
          <p:cNvSpPr>
            <a:spLocks noGrp="1"/>
          </p:cNvSpPr>
          <p:nvPr>
            <p:ph idx="1"/>
          </p:nvPr>
        </p:nvSpPr>
        <p:spPr/>
        <p:txBody>
          <a:bodyPr/>
          <a:lstStyle/>
          <a:p>
            <a:r>
              <a:rPr lang="en-US" dirty="0"/>
              <a:t>Maak, op basis van de </a:t>
            </a:r>
            <a:r>
              <a:rPr lang="en-US" dirty="0" err="1"/>
              <a:t>lijst</a:t>
            </a:r>
            <a:r>
              <a:rPr lang="en-US" dirty="0"/>
              <a:t> met </a:t>
            </a:r>
            <a:r>
              <a:rPr lang="en-US" dirty="0" err="1"/>
              <a:t>competenties</a:t>
            </a:r>
            <a:r>
              <a:rPr lang="en-US" dirty="0"/>
              <a:t>, 2 </a:t>
            </a:r>
            <a:r>
              <a:rPr lang="en-US" dirty="0" err="1"/>
              <a:t>rijtjes</a:t>
            </a:r>
            <a:r>
              <a:rPr lang="en-US" dirty="0"/>
              <a:t> </a:t>
            </a:r>
            <a:r>
              <a:rPr lang="en-US" dirty="0">
                <a:sym typeface="Wingdings" panose="05000000000000000000" pitchFamily="2" charset="2"/>
              </a:rPr>
              <a:t> </a:t>
            </a:r>
            <a:r>
              <a:rPr lang="en-US" dirty="0" err="1">
                <a:sym typeface="Wingdings" panose="05000000000000000000" pitchFamily="2" charset="2"/>
              </a:rPr>
              <a:t>zie</a:t>
            </a:r>
            <a:r>
              <a:rPr lang="en-US" dirty="0">
                <a:sym typeface="Wingdings" panose="05000000000000000000" pitchFamily="2" charset="2"/>
              </a:rPr>
              <a:t> </a:t>
            </a:r>
            <a:r>
              <a:rPr lang="en-US" dirty="0" err="1">
                <a:sym typeface="Wingdings" panose="05000000000000000000" pitchFamily="2" charset="2"/>
              </a:rPr>
              <a:t>bijlage</a:t>
            </a:r>
            <a:r>
              <a:rPr lang="en-US" dirty="0">
                <a:sym typeface="Wingdings" panose="05000000000000000000" pitchFamily="2" charset="2"/>
              </a:rPr>
              <a:t> </a:t>
            </a:r>
            <a:r>
              <a:rPr lang="en-US" dirty="0" err="1">
                <a:sym typeface="Wingdings" panose="05000000000000000000" pitchFamily="2" charset="2"/>
              </a:rPr>
              <a:t>studentenhandleiding</a:t>
            </a:r>
            <a:r>
              <a:rPr lang="en-US" dirty="0">
                <a:sym typeface="Wingdings" panose="05000000000000000000" pitchFamily="2" charset="2"/>
              </a:rPr>
              <a:t> </a:t>
            </a:r>
            <a:r>
              <a:rPr lang="en-US" dirty="0" err="1">
                <a:sym typeface="Wingdings" panose="05000000000000000000" pitchFamily="2" charset="2"/>
              </a:rPr>
              <a:t>voor</a:t>
            </a:r>
            <a:r>
              <a:rPr lang="en-US" dirty="0">
                <a:sym typeface="Wingdings" panose="05000000000000000000" pitchFamily="2" charset="2"/>
              </a:rPr>
              <a:t> </a:t>
            </a:r>
            <a:r>
              <a:rPr lang="en-US" dirty="0" err="1">
                <a:sym typeface="Wingdings" panose="05000000000000000000" pitchFamily="2" charset="2"/>
              </a:rPr>
              <a:t>competenties</a:t>
            </a:r>
            <a:r>
              <a:rPr lang="en-US" dirty="0">
                <a:sym typeface="Wingdings" panose="05000000000000000000" pitchFamily="2" charset="2"/>
              </a:rPr>
              <a:t> </a:t>
            </a:r>
            <a:endParaRPr lang="en-US" dirty="0"/>
          </a:p>
          <a:p>
            <a:endParaRPr lang="en-US" dirty="0"/>
          </a:p>
          <a:p>
            <a:r>
              <a:rPr lang="en-US" dirty="0" err="1"/>
              <a:t>Rijtje</a:t>
            </a:r>
            <a:r>
              <a:rPr lang="en-US" dirty="0"/>
              <a:t> 1:  </a:t>
            </a:r>
            <a:r>
              <a:rPr lang="en-US" dirty="0" err="1"/>
              <a:t>competenties</a:t>
            </a:r>
            <a:r>
              <a:rPr lang="en-US" dirty="0"/>
              <a:t> die </a:t>
            </a:r>
            <a:r>
              <a:rPr lang="en-US" dirty="0" err="1"/>
              <a:t>bij</a:t>
            </a:r>
            <a:r>
              <a:rPr lang="en-US" dirty="0"/>
              <a:t> </a:t>
            </a:r>
            <a:r>
              <a:rPr lang="en-US" dirty="0" err="1"/>
              <a:t>jou</a:t>
            </a:r>
            <a:r>
              <a:rPr lang="en-US" dirty="0"/>
              <a:t> </a:t>
            </a:r>
            <a:r>
              <a:rPr lang="en-US" dirty="0" err="1"/>
              <a:t>persoonlijk</a:t>
            </a:r>
            <a:r>
              <a:rPr lang="en-US" dirty="0"/>
              <a:t> </a:t>
            </a:r>
            <a:r>
              <a:rPr lang="en-US" dirty="0" err="1"/>
              <a:t>passen</a:t>
            </a:r>
            <a:r>
              <a:rPr lang="en-US" dirty="0"/>
              <a:t>, </a:t>
            </a:r>
            <a:r>
              <a:rPr lang="en-US" dirty="0" err="1"/>
              <a:t>ongeveer</a:t>
            </a:r>
            <a:r>
              <a:rPr lang="en-US" dirty="0"/>
              <a:t> 3</a:t>
            </a:r>
          </a:p>
          <a:p>
            <a:r>
              <a:rPr lang="en-US" dirty="0" err="1"/>
              <a:t>Rijtje</a:t>
            </a:r>
            <a:r>
              <a:rPr lang="en-US" dirty="0"/>
              <a:t> 2: </a:t>
            </a:r>
            <a:r>
              <a:rPr lang="en-US" dirty="0" err="1"/>
              <a:t>competenties</a:t>
            </a:r>
            <a:r>
              <a:rPr lang="en-US" dirty="0"/>
              <a:t> die </a:t>
            </a:r>
            <a:r>
              <a:rPr lang="en-US" dirty="0" err="1"/>
              <a:t>passen</a:t>
            </a:r>
            <a:r>
              <a:rPr lang="en-US" dirty="0"/>
              <a:t> </a:t>
            </a:r>
            <a:r>
              <a:rPr lang="en-US" dirty="0" err="1"/>
              <a:t>bij</a:t>
            </a:r>
            <a:r>
              <a:rPr lang="en-US" dirty="0"/>
              <a:t> het </a:t>
            </a:r>
            <a:r>
              <a:rPr lang="en-US" dirty="0" err="1"/>
              <a:t>beroep</a:t>
            </a:r>
            <a:r>
              <a:rPr lang="en-US" dirty="0"/>
              <a:t> </a:t>
            </a:r>
            <a:r>
              <a:rPr lang="en-US" dirty="0" err="1"/>
              <a:t>waarvoor</a:t>
            </a:r>
            <a:r>
              <a:rPr lang="en-US" dirty="0"/>
              <a:t> je </a:t>
            </a:r>
            <a:r>
              <a:rPr lang="en-US" dirty="0" err="1"/>
              <a:t>wordt</a:t>
            </a:r>
            <a:r>
              <a:rPr lang="en-US" dirty="0"/>
              <a:t> </a:t>
            </a:r>
            <a:r>
              <a:rPr lang="en-US" dirty="0" err="1"/>
              <a:t>opgeleid</a:t>
            </a:r>
            <a:r>
              <a:rPr lang="en-US" dirty="0"/>
              <a:t>, </a:t>
            </a:r>
            <a:r>
              <a:rPr lang="en-US" dirty="0" err="1"/>
              <a:t>ongeveer</a:t>
            </a:r>
            <a:r>
              <a:rPr lang="en-US" dirty="0"/>
              <a:t> 3</a:t>
            </a:r>
          </a:p>
          <a:p>
            <a:endParaRPr lang="en-US" dirty="0"/>
          </a:p>
          <a:p>
            <a:endParaRPr lang="en-US" dirty="0"/>
          </a:p>
          <a:p>
            <a:r>
              <a:rPr lang="en-US" dirty="0"/>
              <a:t>Maak </a:t>
            </a:r>
            <a:r>
              <a:rPr lang="en-US" dirty="0" err="1"/>
              <a:t>een</a:t>
            </a:r>
            <a:r>
              <a:rPr lang="en-US" dirty="0"/>
              <a:t> Venn diagram van </a:t>
            </a:r>
            <a:r>
              <a:rPr lang="en-US" dirty="0" err="1"/>
              <a:t>jouw</a:t>
            </a:r>
            <a:r>
              <a:rPr lang="en-US" dirty="0"/>
              <a:t> </a:t>
            </a:r>
            <a:r>
              <a:rPr lang="en-US" dirty="0" err="1"/>
              <a:t>persoonlijke</a:t>
            </a:r>
            <a:r>
              <a:rPr lang="en-US" dirty="0"/>
              <a:t> </a:t>
            </a:r>
            <a:r>
              <a:rPr lang="en-US" dirty="0" err="1"/>
              <a:t>competenties</a:t>
            </a:r>
            <a:r>
              <a:rPr lang="en-US" dirty="0"/>
              <a:t>, de </a:t>
            </a:r>
            <a:r>
              <a:rPr lang="en-US" dirty="0" err="1"/>
              <a:t>competenties</a:t>
            </a:r>
            <a:r>
              <a:rPr lang="en-US" dirty="0"/>
              <a:t> die je </a:t>
            </a:r>
            <a:r>
              <a:rPr lang="en-US" dirty="0" err="1"/>
              <a:t>nodig</a:t>
            </a:r>
            <a:r>
              <a:rPr lang="en-US" dirty="0"/>
              <a:t> </a:t>
            </a:r>
            <a:r>
              <a:rPr lang="en-US" dirty="0" err="1"/>
              <a:t>hebt</a:t>
            </a:r>
            <a:r>
              <a:rPr lang="en-US" dirty="0"/>
              <a:t> </a:t>
            </a:r>
            <a:r>
              <a:rPr lang="en-US" dirty="0" err="1"/>
              <a:t>voor</a:t>
            </a:r>
            <a:r>
              <a:rPr lang="en-US" dirty="0"/>
              <a:t> het </a:t>
            </a:r>
            <a:r>
              <a:rPr lang="en-US" dirty="0" err="1"/>
              <a:t>beroep</a:t>
            </a:r>
            <a:r>
              <a:rPr lang="en-US" dirty="0"/>
              <a:t> </a:t>
            </a:r>
            <a:r>
              <a:rPr lang="en-US" dirty="0" err="1"/>
              <a:t>waarvoor</a:t>
            </a:r>
            <a:r>
              <a:rPr lang="en-US" dirty="0"/>
              <a:t> je </a:t>
            </a:r>
            <a:r>
              <a:rPr lang="en-US" dirty="0" err="1"/>
              <a:t>opgeleid</a:t>
            </a:r>
            <a:r>
              <a:rPr lang="en-US" dirty="0"/>
              <a:t> </a:t>
            </a:r>
            <a:r>
              <a:rPr lang="en-US" dirty="0" err="1"/>
              <a:t>wordt</a:t>
            </a:r>
            <a:r>
              <a:rPr lang="en-US" dirty="0"/>
              <a:t> </a:t>
            </a:r>
            <a:r>
              <a:rPr lang="en-US" dirty="0" err="1"/>
              <a:t>en</a:t>
            </a:r>
            <a:r>
              <a:rPr lang="en-US" dirty="0"/>
              <a:t> de overlap </a:t>
            </a:r>
            <a:r>
              <a:rPr lang="en-US" dirty="0" err="1"/>
              <a:t>hiertussen</a:t>
            </a:r>
            <a:r>
              <a:rPr lang="en-US" dirty="0"/>
              <a:t>.</a:t>
            </a:r>
          </a:p>
          <a:p>
            <a:endParaRPr lang="nl-NL" dirty="0"/>
          </a:p>
        </p:txBody>
      </p:sp>
      <p:sp>
        <p:nvSpPr>
          <p:cNvPr id="4" name="Tijdelijke aanduiding voor tekst 3">
            <a:extLst>
              <a:ext uri="{FF2B5EF4-FFF2-40B4-BE49-F238E27FC236}">
                <a16:creationId xmlns:a16="http://schemas.microsoft.com/office/drawing/2014/main" id="{82AC6B4D-8782-412B-8BF1-A8DA25CCE55E}"/>
              </a:ext>
            </a:extLst>
          </p:cNvPr>
          <p:cNvSpPr>
            <a:spLocks noGrp="1"/>
          </p:cNvSpPr>
          <p:nvPr>
            <p:ph type="body" sz="quarter" idx="13"/>
          </p:nvPr>
        </p:nvSpPr>
        <p:spPr/>
        <p:txBody>
          <a:bodyPr/>
          <a:lstStyle/>
          <a:p>
            <a:r>
              <a:rPr lang="nl-NL" sz="3600" dirty="0">
                <a:solidFill>
                  <a:srgbClr val="333333"/>
                </a:solidFill>
                <a:effectLst/>
                <a:ea typeface="Times New Roman" panose="02020603050405020304" pitchFamily="18" charset="0"/>
                <a:cs typeface="Calibri" panose="020F0502020204030204" pitchFamily="34" charset="0"/>
              </a:rPr>
              <a:t>Opdracht 2.1 </a:t>
            </a:r>
            <a:r>
              <a:rPr lang="nl-NL" dirty="0" err="1"/>
              <a:t>Venn</a:t>
            </a:r>
            <a:r>
              <a:rPr lang="nl-NL" dirty="0"/>
              <a:t> diagram competenties</a:t>
            </a:r>
          </a:p>
        </p:txBody>
      </p:sp>
      <p:sp>
        <p:nvSpPr>
          <p:cNvPr id="5" name="Tijdelijke aanduiding voor datum 4">
            <a:extLst>
              <a:ext uri="{FF2B5EF4-FFF2-40B4-BE49-F238E27FC236}">
                <a16:creationId xmlns:a16="http://schemas.microsoft.com/office/drawing/2014/main" id="{22EAD04C-42F5-4E63-9426-10B900E7B10D}"/>
              </a:ext>
            </a:extLst>
          </p:cNvPr>
          <p:cNvSpPr>
            <a:spLocks noGrp="1"/>
          </p:cNvSpPr>
          <p:nvPr>
            <p:ph type="dt" sz="half" idx="14"/>
          </p:nvPr>
        </p:nvSpPr>
        <p:spPr/>
        <p:txBody>
          <a:bodyPr/>
          <a:lstStyle/>
          <a:p>
            <a:fld id="{A272861F-96AB-467D-8B25-DC52F51ED1BF}" type="datetime4">
              <a:rPr lang="nl-NL" smtClean="0"/>
              <a:t>2 februari 2023</a:t>
            </a:fld>
            <a:endParaRPr lang="nl-NL" dirty="0"/>
          </a:p>
        </p:txBody>
      </p:sp>
      <p:sp>
        <p:nvSpPr>
          <p:cNvPr id="6" name="Tijdelijke aanduiding voor voettekst 5">
            <a:extLst>
              <a:ext uri="{FF2B5EF4-FFF2-40B4-BE49-F238E27FC236}">
                <a16:creationId xmlns:a16="http://schemas.microsoft.com/office/drawing/2014/main" id="{4075F87C-9DE8-4E07-94CD-FE08AA400C21}"/>
              </a:ext>
            </a:extLst>
          </p:cNvPr>
          <p:cNvSpPr>
            <a:spLocks noGrp="1"/>
          </p:cNvSpPr>
          <p:nvPr>
            <p:ph type="ftr" sz="quarter" idx="15"/>
          </p:nvPr>
        </p:nvSpPr>
        <p:spPr/>
        <p:txBody>
          <a:bodyPr/>
          <a:lstStyle/>
          <a:p>
            <a:r>
              <a:rPr lang="nl-NL"/>
              <a:t>Titel van de presentatie</a:t>
            </a:r>
            <a:endParaRPr lang="nl-NL" dirty="0"/>
          </a:p>
        </p:txBody>
      </p:sp>
      <p:sp>
        <p:nvSpPr>
          <p:cNvPr id="7" name="Tijdelijke aanduiding voor dianummer 6">
            <a:extLst>
              <a:ext uri="{FF2B5EF4-FFF2-40B4-BE49-F238E27FC236}">
                <a16:creationId xmlns:a16="http://schemas.microsoft.com/office/drawing/2014/main" id="{651B37A6-DD11-478E-AAE4-6127B70B4C43}"/>
              </a:ext>
            </a:extLst>
          </p:cNvPr>
          <p:cNvSpPr>
            <a:spLocks noGrp="1"/>
          </p:cNvSpPr>
          <p:nvPr>
            <p:ph type="sldNum" sz="quarter" idx="16"/>
          </p:nvPr>
        </p:nvSpPr>
        <p:spPr/>
        <p:txBody>
          <a:bodyPr/>
          <a:lstStyle/>
          <a:p>
            <a:fld id="{932C3248-DEA8-4406-A963-9ED55A9DA4F5}" type="slidenum">
              <a:rPr lang="nl-NL" smtClean="0"/>
              <a:pPr/>
              <a:t>7</a:t>
            </a:fld>
            <a:endParaRPr lang="nl-NL" dirty="0"/>
          </a:p>
        </p:txBody>
      </p:sp>
    </p:spTree>
    <p:extLst>
      <p:ext uri="{BB962C8B-B14F-4D97-AF65-F5344CB8AC3E}">
        <p14:creationId xmlns:p14="http://schemas.microsoft.com/office/powerpoint/2010/main" val="2837979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5FD3C-52E8-434F-964A-6540486F15C2}"/>
              </a:ext>
            </a:extLst>
          </p:cNvPr>
          <p:cNvSpPr>
            <a:spLocks noGrp="1"/>
          </p:cNvSpPr>
          <p:nvPr>
            <p:ph type="title"/>
          </p:nvPr>
        </p:nvSpPr>
        <p:spPr/>
        <p:txBody>
          <a:bodyPr/>
          <a:lstStyle/>
          <a:p>
            <a:r>
              <a:rPr lang="en-US" dirty="0" err="1"/>
              <a:t>Wanneer</a:t>
            </a:r>
            <a:r>
              <a:rPr lang="en-US" dirty="0"/>
              <a:t> is het </a:t>
            </a:r>
            <a:r>
              <a:rPr lang="en-US" dirty="0" err="1"/>
              <a:t>goed</a:t>
            </a:r>
            <a:r>
              <a:rPr lang="en-US" dirty="0"/>
              <a:t>?</a:t>
            </a:r>
            <a:endParaRPr lang="nl-NL" dirty="0"/>
          </a:p>
        </p:txBody>
      </p:sp>
      <p:sp>
        <p:nvSpPr>
          <p:cNvPr id="5" name="Date Placeholder 4">
            <a:extLst>
              <a:ext uri="{FF2B5EF4-FFF2-40B4-BE49-F238E27FC236}">
                <a16:creationId xmlns:a16="http://schemas.microsoft.com/office/drawing/2014/main" id="{CCC02231-FB92-42EE-B335-DFA6D7B89467}"/>
              </a:ext>
            </a:extLst>
          </p:cNvPr>
          <p:cNvSpPr>
            <a:spLocks noGrp="1"/>
          </p:cNvSpPr>
          <p:nvPr>
            <p:ph type="dt" sz="half" idx="14"/>
          </p:nvPr>
        </p:nvSpPr>
        <p:spPr/>
        <p:txBody>
          <a:bodyPr/>
          <a:lstStyle/>
          <a:p>
            <a:fld id="{A272861F-96AB-467D-8B25-DC52F51ED1BF}" type="datetime4">
              <a:rPr lang="nl-NL" smtClean="0"/>
              <a:t>2 februari 2023</a:t>
            </a:fld>
            <a:endParaRPr lang="nl-NL" dirty="0"/>
          </a:p>
        </p:txBody>
      </p:sp>
      <p:sp>
        <p:nvSpPr>
          <p:cNvPr id="6" name="Footer Placeholder 5">
            <a:extLst>
              <a:ext uri="{FF2B5EF4-FFF2-40B4-BE49-F238E27FC236}">
                <a16:creationId xmlns:a16="http://schemas.microsoft.com/office/drawing/2014/main" id="{4BF4FC42-5AB6-4B51-BDC1-96494696292E}"/>
              </a:ext>
            </a:extLst>
          </p:cNvPr>
          <p:cNvSpPr>
            <a:spLocks noGrp="1"/>
          </p:cNvSpPr>
          <p:nvPr>
            <p:ph type="ftr" sz="quarter" idx="15"/>
          </p:nvPr>
        </p:nvSpPr>
        <p:spPr/>
        <p:txBody>
          <a:bodyPr/>
          <a:lstStyle/>
          <a:p>
            <a:r>
              <a:rPr lang="nl-NL"/>
              <a:t>Titel van de presentatie</a:t>
            </a:r>
            <a:endParaRPr lang="nl-NL" dirty="0"/>
          </a:p>
        </p:txBody>
      </p:sp>
      <p:sp>
        <p:nvSpPr>
          <p:cNvPr id="7" name="Slide Number Placeholder 6">
            <a:extLst>
              <a:ext uri="{FF2B5EF4-FFF2-40B4-BE49-F238E27FC236}">
                <a16:creationId xmlns:a16="http://schemas.microsoft.com/office/drawing/2014/main" id="{86EA5C92-C538-4C8F-A8D1-C365391E0827}"/>
              </a:ext>
            </a:extLst>
          </p:cNvPr>
          <p:cNvSpPr>
            <a:spLocks noGrp="1"/>
          </p:cNvSpPr>
          <p:nvPr>
            <p:ph type="sldNum" sz="quarter" idx="16"/>
          </p:nvPr>
        </p:nvSpPr>
        <p:spPr/>
        <p:txBody>
          <a:bodyPr/>
          <a:lstStyle/>
          <a:p>
            <a:fld id="{932C3248-DEA8-4406-A963-9ED55A9DA4F5}" type="slidenum">
              <a:rPr lang="nl-NL" smtClean="0"/>
              <a:pPr/>
              <a:t>8</a:t>
            </a:fld>
            <a:endParaRPr lang="nl-NL" dirty="0"/>
          </a:p>
        </p:txBody>
      </p:sp>
      <p:pic>
        <p:nvPicPr>
          <p:cNvPr id="8" name="Picture 2">
            <a:extLst>
              <a:ext uri="{FF2B5EF4-FFF2-40B4-BE49-F238E27FC236}">
                <a16:creationId xmlns:a16="http://schemas.microsoft.com/office/drawing/2014/main" id="{078356B5-73BF-4D05-88AC-89B4D09673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939" y="1714270"/>
            <a:ext cx="1620016" cy="16200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7DBBF17D-354A-4848-88A3-44E0CD32F5A8}"/>
              </a:ext>
            </a:extLst>
          </p:cNvPr>
          <p:cNvGraphicFramePr>
            <a:graphicFrameLocks noGrp="1"/>
          </p:cNvGraphicFramePr>
          <p:nvPr/>
        </p:nvGraphicFramePr>
        <p:xfrm>
          <a:off x="1653699" y="3086100"/>
          <a:ext cx="8886190" cy="1605471"/>
        </p:xfrm>
        <a:graphic>
          <a:graphicData uri="http://schemas.openxmlformats.org/drawingml/2006/table">
            <a:tbl>
              <a:tblPr firstRow="1" firstCol="1" bandRow="1">
                <a:tableStyleId>{5C22544A-7EE6-4342-B048-85BDC9FD1C3A}</a:tableStyleId>
              </a:tblPr>
              <a:tblGrid>
                <a:gridCol w="1813560">
                  <a:extLst>
                    <a:ext uri="{9D8B030D-6E8A-4147-A177-3AD203B41FA5}">
                      <a16:colId xmlns:a16="http://schemas.microsoft.com/office/drawing/2014/main" val="1215946925"/>
                    </a:ext>
                  </a:extLst>
                </a:gridCol>
                <a:gridCol w="1487170">
                  <a:extLst>
                    <a:ext uri="{9D8B030D-6E8A-4147-A177-3AD203B41FA5}">
                      <a16:colId xmlns:a16="http://schemas.microsoft.com/office/drawing/2014/main" val="4163929620"/>
                    </a:ext>
                  </a:extLst>
                </a:gridCol>
                <a:gridCol w="1684655">
                  <a:extLst>
                    <a:ext uri="{9D8B030D-6E8A-4147-A177-3AD203B41FA5}">
                      <a16:colId xmlns:a16="http://schemas.microsoft.com/office/drawing/2014/main" val="659258352"/>
                    </a:ext>
                  </a:extLst>
                </a:gridCol>
                <a:gridCol w="1965960">
                  <a:extLst>
                    <a:ext uri="{9D8B030D-6E8A-4147-A177-3AD203B41FA5}">
                      <a16:colId xmlns:a16="http://schemas.microsoft.com/office/drawing/2014/main" val="4096381540"/>
                    </a:ext>
                  </a:extLst>
                </a:gridCol>
                <a:gridCol w="1934845">
                  <a:extLst>
                    <a:ext uri="{9D8B030D-6E8A-4147-A177-3AD203B41FA5}">
                      <a16:colId xmlns:a16="http://schemas.microsoft.com/office/drawing/2014/main" val="2326263027"/>
                    </a:ext>
                  </a:extLst>
                </a:gridCol>
              </a:tblGrid>
              <a:tr h="0">
                <a:tc>
                  <a:txBody>
                    <a:bodyPr/>
                    <a:lstStyle/>
                    <a:p>
                      <a:pPr>
                        <a:lnSpc>
                          <a:spcPct val="107000"/>
                        </a:lnSpc>
                        <a:spcAft>
                          <a:spcPts val="800"/>
                        </a:spcAft>
                      </a:pPr>
                      <a:r>
                        <a:rPr lang="nl-NL" sz="1200">
                          <a:effectLst/>
                        </a:rPr>
                        <a:t>2.1: Venn Diagram</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a:effectLst/>
                        </a:rPr>
                        <a:t>Benoemen competenties, onderscheiden beroepscompetenties, uitvoeren diagram in xls.</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a:effectLst/>
                        </a:rPr>
                        <a:t>Ik heb een Venn diagram gemaakt waarin overlap zit tussen de competenties van de opleiding en mijn persoonlijke competenties</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a:effectLst/>
                        </a:rPr>
                        <a:t>Ik kan mijn persoonlijke competenties en de competenties van de opleiding onderscheiden, maar het lukt me of niet om hierin overlap te vinden, of het lukt me niet om hier een Venn diagram van te maken in XLS.</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dirty="0">
                          <a:effectLst/>
                        </a:rPr>
                        <a:t>Ik weet niet wat competenties zijn, of ik kan niet aangeven welke competenties bij mij passen en welke bij de opleiding passen. Bovendien lukt het me nog niet om een </a:t>
                      </a:r>
                      <a:r>
                        <a:rPr lang="nl-NL" sz="1100" dirty="0" err="1">
                          <a:effectLst/>
                        </a:rPr>
                        <a:t>Venn</a:t>
                      </a:r>
                      <a:r>
                        <a:rPr lang="nl-NL" sz="1100" dirty="0">
                          <a:effectLst/>
                        </a:rPr>
                        <a:t> diagram in XLS te maken.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4105169"/>
                  </a:ext>
                </a:extLst>
              </a:tr>
            </a:tbl>
          </a:graphicData>
        </a:graphic>
      </p:graphicFrame>
      <p:graphicFrame>
        <p:nvGraphicFramePr>
          <p:cNvPr id="4" name="Table 3">
            <a:extLst>
              <a:ext uri="{FF2B5EF4-FFF2-40B4-BE49-F238E27FC236}">
                <a16:creationId xmlns:a16="http://schemas.microsoft.com/office/drawing/2014/main" id="{532AB18F-0E85-4AFA-81C1-C45207E37724}"/>
              </a:ext>
            </a:extLst>
          </p:cNvPr>
          <p:cNvGraphicFramePr>
            <a:graphicFrameLocks noGrp="1"/>
          </p:cNvGraphicFramePr>
          <p:nvPr/>
        </p:nvGraphicFramePr>
        <p:xfrm>
          <a:off x="1652905" y="2900235"/>
          <a:ext cx="8886190" cy="185865"/>
        </p:xfrm>
        <a:graphic>
          <a:graphicData uri="http://schemas.openxmlformats.org/drawingml/2006/table">
            <a:tbl>
              <a:tblPr firstRow="1" firstCol="1" bandRow="1">
                <a:tableStyleId>{5C22544A-7EE6-4342-B048-85BDC9FD1C3A}</a:tableStyleId>
              </a:tblPr>
              <a:tblGrid>
                <a:gridCol w="1813560">
                  <a:extLst>
                    <a:ext uri="{9D8B030D-6E8A-4147-A177-3AD203B41FA5}">
                      <a16:colId xmlns:a16="http://schemas.microsoft.com/office/drawing/2014/main" val="2357763319"/>
                    </a:ext>
                  </a:extLst>
                </a:gridCol>
                <a:gridCol w="1487170">
                  <a:extLst>
                    <a:ext uri="{9D8B030D-6E8A-4147-A177-3AD203B41FA5}">
                      <a16:colId xmlns:a16="http://schemas.microsoft.com/office/drawing/2014/main" val="2377694190"/>
                    </a:ext>
                  </a:extLst>
                </a:gridCol>
                <a:gridCol w="1684655">
                  <a:extLst>
                    <a:ext uri="{9D8B030D-6E8A-4147-A177-3AD203B41FA5}">
                      <a16:colId xmlns:a16="http://schemas.microsoft.com/office/drawing/2014/main" val="42321551"/>
                    </a:ext>
                  </a:extLst>
                </a:gridCol>
                <a:gridCol w="1965960">
                  <a:extLst>
                    <a:ext uri="{9D8B030D-6E8A-4147-A177-3AD203B41FA5}">
                      <a16:colId xmlns:a16="http://schemas.microsoft.com/office/drawing/2014/main" val="1622678429"/>
                    </a:ext>
                  </a:extLst>
                </a:gridCol>
                <a:gridCol w="1934845">
                  <a:extLst>
                    <a:ext uri="{9D8B030D-6E8A-4147-A177-3AD203B41FA5}">
                      <a16:colId xmlns:a16="http://schemas.microsoft.com/office/drawing/2014/main" val="4088992983"/>
                    </a:ext>
                  </a:extLst>
                </a:gridCol>
              </a:tblGrid>
              <a:tr h="0">
                <a:tc>
                  <a:txBody>
                    <a:bodyPr/>
                    <a:lstStyle/>
                    <a:p>
                      <a:pPr>
                        <a:lnSpc>
                          <a:spcPct val="107000"/>
                        </a:lnSpc>
                        <a:spcAft>
                          <a:spcPts val="800"/>
                        </a:spcAft>
                      </a:pPr>
                      <a:r>
                        <a:rPr lang="nl-NL" sz="1200">
                          <a:effectLst/>
                        </a:rPr>
                        <a:t>Producten</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200">
                          <a:effectLst/>
                        </a:rPr>
                        <a:t>Criterium</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200">
                          <a:effectLst/>
                        </a:rPr>
                        <a:t>Goed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200">
                          <a:effectLst/>
                        </a:rPr>
                        <a:t>Voldoende</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200" dirty="0">
                          <a:effectLst/>
                        </a:rPr>
                        <a:t>Onvoldoende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65162925"/>
                  </a:ext>
                </a:extLst>
              </a:tr>
            </a:tbl>
          </a:graphicData>
        </a:graphic>
      </p:graphicFrame>
    </p:spTree>
    <p:extLst>
      <p:ext uri="{BB962C8B-B14F-4D97-AF65-F5344CB8AC3E}">
        <p14:creationId xmlns:p14="http://schemas.microsoft.com/office/powerpoint/2010/main" val="2538718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233B0-EF7C-4A03-B68C-08593B36A7F7}"/>
              </a:ext>
            </a:extLst>
          </p:cNvPr>
          <p:cNvSpPr>
            <a:spLocks noGrp="1"/>
          </p:cNvSpPr>
          <p:nvPr>
            <p:ph type="title"/>
          </p:nvPr>
        </p:nvSpPr>
        <p:spPr/>
        <p:txBody>
          <a:bodyPr/>
          <a:lstStyle/>
          <a:p>
            <a:endParaRPr lang="nl-NL" dirty="0"/>
          </a:p>
        </p:txBody>
      </p:sp>
      <p:sp>
        <p:nvSpPr>
          <p:cNvPr id="4" name="Text Placeholder 3">
            <a:extLst>
              <a:ext uri="{FF2B5EF4-FFF2-40B4-BE49-F238E27FC236}">
                <a16:creationId xmlns:a16="http://schemas.microsoft.com/office/drawing/2014/main" id="{81785F35-8B38-4108-81E7-4DE22D0261EA}"/>
              </a:ext>
            </a:extLst>
          </p:cNvPr>
          <p:cNvSpPr>
            <a:spLocks noGrp="1"/>
          </p:cNvSpPr>
          <p:nvPr>
            <p:ph type="body" sz="quarter" idx="13"/>
          </p:nvPr>
        </p:nvSpPr>
        <p:spPr/>
        <p:txBody>
          <a:bodyPr/>
          <a:lstStyle/>
          <a:p>
            <a:r>
              <a:rPr lang="en-US" dirty="0" err="1"/>
              <a:t>Opdracht</a:t>
            </a:r>
            <a:r>
              <a:rPr lang="en-US" dirty="0"/>
              <a:t> 2.2 </a:t>
            </a:r>
            <a:r>
              <a:rPr lang="en-US" dirty="0" err="1"/>
              <a:t>Vacatures</a:t>
            </a:r>
            <a:r>
              <a:rPr lang="en-US" dirty="0"/>
              <a:t> </a:t>
            </a:r>
            <a:r>
              <a:rPr lang="en-US" dirty="0" err="1"/>
              <a:t>zoeken</a:t>
            </a:r>
            <a:endParaRPr lang="nl-NL" dirty="0"/>
          </a:p>
        </p:txBody>
      </p:sp>
      <p:sp>
        <p:nvSpPr>
          <p:cNvPr id="5" name="Date Placeholder 4">
            <a:extLst>
              <a:ext uri="{FF2B5EF4-FFF2-40B4-BE49-F238E27FC236}">
                <a16:creationId xmlns:a16="http://schemas.microsoft.com/office/drawing/2014/main" id="{BC076560-E10E-4233-94A5-B5FB3BB01267}"/>
              </a:ext>
            </a:extLst>
          </p:cNvPr>
          <p:cNvSpPr>
            <a:spLocks noGrp="1"/>
          </p:cNvSpPr>
          <p:nvPr>
            <p:ph type="dt" sz="half" idx="14"/>
          </p:nvPr>
        </p:nvSpPr>
        <p:spPr/>
        <p:txBody>
          <a:bodyPr/>
          <a:lstStyle/>
          <a:p>
            <a:fld id="{A272861F-96AB-467D-8B25-DC52F51ED1BF}" type="datetime4">
              <a:rPr lang="nl-NL" smtClean="0"/>
              <a:t>2 februari 2023</a:t>
            </a:fld>
            <a:endParaRPr lang="nl-NL" dirty="0"/>
          </a:p>
        </p:txBody>
      </p:sp>
      <p:sp>
        <p:nvSpPr>
          <p:cNvPr id="6" name="Footer Placeholder 5">
            <a:extLst>
              <a:ext uri="{FF2B5EF4-FFF2-40B4-BE49-F238E27FC236}">
                <a16:creationId xmlns:a16="http://schemas.microsoft.com/office/drawing/2014/main" id="{D0836200-397A-4C5C-9872-B66E904D2B43}"/>
              </a:ext>
            </a:extLst>
          </p:cNvPr>
          <p:cNvSpPr>
            <a:spLocks noGrp="1"/>
          </p:cNvSpPr>
          <p:nvPr>
            <p:ph type="ftr" sz="quarter" idx="15"/>
          </p:nvPr>
        </p:nvSpPr>
        <p:spPr/>
        <p:txBody>
          <a:bodyPr/>
          <a:lstStyle/>
          <a:p>
            <a:r>
              <a:rPr lang="nl-NL"/>
              <a:t>Titel van de presentatie</a:t>
            </a:r>
            <a:endParaRPr lang="nl-NL" dirty="0"/>
          </a:p>
        </p:txBody>
      </p:sp>
      <p:sp>
        <p:nvSpPr>
          <p:cNvPr id="7" name="Slide Number Placeholder 6">
            <a:extLst>
              <a:ext uri="{FF2B5EF4-FFF2-40B4-BE49-F238E27FC236}">
                <a16:creationId xmlns:a16="http://schemas.microsoft.com/office/drawing/2014/main" id="{295BFDC3-0ADC-4AE6-8574-77CCA38DC521}"/>
              </a:ext>
            </a:extLst>
          </p:cNvPr>
          <p:cNvSpPr>
            <a:spLocks noGrp="1"/>
          </p:cNvSpPr>
          <p:nvPr>
            <p:ph type="sldNum" sz="quarter" idx="16"/>
          </p:nvPr>
        </p:nvSpPr>
        <p:spPr/>
        <p:txBody>
          <a:bodyPr/>
          <a:lstStyle/>
          <a:p>
            <a:fld id="{932C3248-DEA8-4406-A963-9ED55A9DA4F5}" type="slidenum">
              <a:rPr lang="nl-NL" smtClean="0"/>
              <a:pPr/>
              <a:t>9</a:t>
            </a:fld>
            <a:endParaRPr lang="nl-NL" dirty="0"/>
          </a:p>
        </p:txBody>
      </p:sp>
      <p:sp>
        <p:nvSpPr>
          <p:cNvPr id="8" name="Content Placeholder 7">
            <a:extLst>
              <a:ext uri="{FF2B5EF4-FFF2-40B4-BE49-F238E27FC236}">
                <a16:creationId xmlns:a16="http://schemas.microsoft.com/office/drawing/2014/main" id="{7441F4B6-74D2-4DD3-89CB-8DCA46CD10D7}"/>
              </a:ext>
            </a:extLst>
          </p:cNvPr>
          <p:cNvSpPr>
            <a:spLocks noGrp="1"/>
          </p:cNvSpPr>
          <p:nvPr>
            <p:ph idx="1"/>
          </p:nvPr>
        </p:nvSpPr>
        <p:spPr/>
        <p:txBody>
          <a:bodyPr>
            <a:noAutofit/>
          </a:bodyPr>
          <a:lstStyle/>
          <a:p>
            <a:pPr marL="0" indent="0">
              <a:buNone/>
            </a:pPr>
            <a:r>
              <a:rPr lang="nl-NL" sz="1600" dirty="0">
                <a:effectLst/>
                <a:ea typeface="Calibri" panose="020F0502020204030204" pitchFamily="34" charset="0"/>
              </a:rPr>
              <a:t>Ga op zoek naar vacatures in jouw vakgebied. Je kunt vacatures zoeken op websites zoals </a:t>
            </a:r>
            <a:r>
              <a:rPr lang="nl-NL" sz="1600" u="sng" dirty="0">
                <a:solidFill>
                  <a:srgbClr val="0000FF"/>
                </a:solidFill>
                <a:effectLst/>
                <a:ea typeface="Calibri" panose="020F0502020204030204" pitchFamily="34" charset="0"/>
                <a:cs typeface="Calibri" panose="020F0502020204030204" pitchFamily="34" charset="0"/>
                <a:hlinkClick r:id="rId3"/>
              </a:rPr>
              <a:t>Indeed</a:t>
            </a:r>
            <a:r>
              <a:rPr lang="nl-NL" sz="1600" dirty="0">
                <a:effectLst/>
                <a:ea typeface="Calibri" panose="020F0502020204030204" pitchFamily="34" charset="0"/>
              </a:rPr>
              <a:t> of de </a:t>
            </a:r>
            <a:r>
              <a:rPr lang="nl-NL" sz="1600" u="sng" dirty="0">
                <a:solidFill>
                  <a:srgbClr val="0000FF"/>
                </a:solidFill>
                <a:effectLst/>
                <a:ea typeface="Calibri" panose="020F0502020204030204" pitchFamily="34" charset="0"/>
                <a:cs typeface="Calibri" panose="020F0502020204030204" pitchFamily="34" charset="0"/>
                <a:hlinkClick r:id="rId4"/>
              </a:rPr>
              <a:t>Nationale Vacaturebank</a:t>
            </a:r>
            <a:r>
              <a:rPr lang="nl-NL" sz="1600" dirty="0">
                <a:effectLst/>
                <a:ea typeface="Calibri" panose="020F0502020204030204" pitchFamily="34" charset="0"/>
              </a:rPr>
              <a:t>, maar denk ook aan minder voor de hand liggende opties, zoals sociale media. Of kijk eens op de website van je favoriete bedrijf. Wie weet staat er een vacature open. </a:t>
            </a:r>
            <a:endParaRPr lang="nl-NL" sz="1600" i="1" dirty="0">
              <a:ea typeface="Calibri" panose="020F0502020204030204" pitchFamily="34" charset="0"/>
            </a:endParaRPr>
          </a:p>
          <a:p>
            <a:pPr marL="0" indent="0">
              <a:buNone/>
            </a:pPr>
            <a:endParaRPr lang="nl-NL" sz="1600" i="1" dirty="0">
              <a:effectLst/>
              <a:ea typeface="Calibri" panose="020F0502020204030204" pitchFamily="34" charset="0"/>
            </a:endParaRPr>
          </a:p>
          <a:p>
            <a:pPr marL="0" indent="0">
              <a:buNone/>
            </a:pPr>
            <a:endParaRPr lang="nl-NL" sz="1600" dirty="0">
              <a:effectLst/>
              <a:ea typeface="Calibri" panose="020F0502020204030204" pitchFamily="34" charset="0"/>
            </a:endParaRPr>
          </a:p>
          <a:p>
            <a:r>
              <a:rPr lang="nl-NL" sz="1600" dirty="0">
                <a:ea typeface="Calibri" panose="020F0502020204030204" pitchFamily="34" charset="0"/>
              </a:rPr>
              <a:t>Selecteer twee vacatures die geschikt voor je zijn op basis van jouw competenties en de beroepscompetenties. </a:t>
            </a:r>
          </a:p>
          <a:p>
            <a:pPr algn="l">
              <a:buFont typeface="Arial" panose="020B0604020202020204" pitchFamily="34" charset="0"/>
              <a:buChar char="•"/>
            </a:pPr>
            <a:r>
              <a:rPr lang="nl-NL" sz="1600" b="0" i="0" dirty="0">
                <a:solidFill>
                  <a:srgbClr val="333333"/>
                </a:solidFill>
                <a:effectLst/>
                <a:latin typeface="Arial" panose="020B0604020202020204" pitchFamily="34" charset="0"/>
              </a:rPr>
              <a:t>Plak de vacaturetekst in een Word-document en beantwoord per vacature de volgende vragen:</a:t>
            </a:r>
          </a:p>
          <a:p>
            <a:pPr marL="742950" lvl="1" indent="-285750" algn="l">
              <a:buFont typeface="Arial" panose="020B0604020202020204" pitchFamily="34" charset="0"/>
              <a:buChar char="•"/>
            </a:pPr>
            <a:r>
              <a:rPr lang="nl-NL" sz="1600" b="0" i="0" dirty="0">
                <a:solidFill>
                  <a:srgbClr val="333333"/>
                </a:solidFill>
                <a:effectLst/>
                <a:latin typeface="Arial" panose="020B0604020202020204" pitchFamily="34" charset="0"/>
              </a:rPr>
              <a:t>Zijn er zaken benoemd die jij belangrijk vindt en zoekt in een baan? Zoals werksfeer, salaris, reiskostenvergoeding en opleidingsmogelijkheden?</a:t>
            </a:r>
          </a:p>
          <a:p>
            <a:pPr marL="742950" lvl="1" indent="-285750" algn="l">
              <a:buFont typeface="Arial" panose="020B0604020202020204" pitchFamily="34" charset="0"/>
              <a:buChar char="•"/>
            </a:pPr>
            <a:r>
              <a:rPr lang="nl-NL" sz="1600" b="0" i="0" dirty="0">
                <a:solidFill>
                  <a:srgbClr val="333333"/>
                </a:solidFill>
                <a:effectLst/>
                <a:latin typeface="Arial" panose="020B0604020202020204" pitchFamily="34" charset="0"/>
              </a:rPr>
              <a:t>Kijk wat voor eigenschappen er in de vacature staan. Benoem per eigenschap waarom je denkt dat die belangrijk is voor deze functie.</a:t>
            </a:r>
          </a:p>
          <a:p>
            <a:pPr marL="742950" lvl="1" indent="-285750" algn="l">
              <a:buFont typeface="Arial" panose="020B0604020202020204" pitchFamily="34" charset="0"/>
              <a:buChar char="•"/>
            </a:pPr>
            <a:r>
              <a:rPr lang="nl-NL" sz="1600" b="0" i="0" dirty="0">
                <a:solidFill>
                  <a:srgbClr val="333333"/>
                </a:solidFill>
                <a:effectLst/>
                <a:latin typeface="Arial" panose="020B0604020202020204" pitchFamily="34" charset="0"/>
              </a:rPr>
              <a:t>Welke van de twee vacatures sluit het beste aan bij jouw eigenschappen, en waarom denk je dat?</a:t>
            </a:r>
          </a:p>
          <a:p>
            <a:pPr marL="742950" lvl="1" indent="-285750" algn="l">
              <a:buFont typeface="Arial" panose="020B0604020202020204" pitchFamily="34" charset="0"/>
              <a:buChar char="•"/>
            </a:pPr>
            <a:r>
              <a:rPr lang="nl-NL" sz="1600" b="0" i="0" dirty="0">
                <a:solidFill>
                  <a:srgbClr val="333333"/>
                </a:solidFill>
                <a:effectLst/>
                <a:latin typeface="Arial" panose="020B0604020202020204" pitchFamily="34" charset="0"/>
              </a:rPr>
              <a:t>Zou jij op deze vacature ook solliciteren? Waarom wel of niet?</a:t>
            </a:r>
            <a:br>
              <a:rPr lang="nl-NL" sz="1600" b="0" i="0" dirty="0">
                <a:solidFill>
                  <a:srgbClr val="333333"/>
                </a:solidFill>
                <a:effectLst/>
                <a:latin typeface="Arial" panose="020B0604020202020204" pitchFamily="34" charset="0"/>
              </a:rPr>
            </a:br>
            <a:r>
              <a:rPr lang="nl-NL" sz="1600" b="0" i="0" dirty="0">
                <a:solidFill>
                  <a:srgbClr val="333333"/>
                </a:solidFill>
                <a:effectLst/>
                <a:latin typeface="Arial" panose="020B0604020202020204" pitchFamily="34" charset="0"/>
              </a:rPr>
              <a:t> </a:t>
            </a:r>
            <a:br>
              <a:rPr lang="nl-NL" sz="1600" dirty="0">
                <a:effectLst/>
                <a:latin typeface="Calibri" panose="020F0502020204030204" pitchFamily="34" charset="0"/>
                <a:ea typeface="Calibri" panose="020F0502020204030204" pitchFamily="34" charset="0"/>
              </a:rPr>
            </a:br>
            <a:endParaRPr lang="nl-NL" sz="1600" dirty="0"/>
          </a:p>
        </p:txBody>
      </p:sp>
    </p:spTree>
    <p:extLst>
      <p:ext uri="{BB962C8B-B14F-4D97-AF65-F5344CB8AC3E}">
        <p14:creationId xmlns:p14="http://schemas.microsoft.com/office/powerpoint/2010/main" val="2318015864"/>
      </p:ext>
    </p:extLst>
  </p:cSld>
  <p:clrMapOvr>
    <a:masterClrMapping/>
  </p:clrMapOvr>
</p:sld>
</file>

<file path=ppt/theme/theme1.xml><?xml version="1.0" encoding="utf-8"?>
<a:theme xmlns:a="http://schemas.openxmlformats.org/drawingml/2006/main" name="Zadkine">
  <a:themeElements>
    <a:clrScheme name="Zadkine">
      <a:dk1>
        <a:srgbClr val="333333"/>
      </a:dk1>
      <a:lt1>
        <a:sysClr val="window" lastClr="FFFFFF"/>
      </a:lt1>
      <a:dk2>
        <a:srgbClr val="002664"/>
      </a:dk2>
      <a:lt2>
        <a:srgbClr val="D60390"/>
      </a:lt2>
      <a:accent1>
        <a:srgbClr val="FED100"/>
      </a:accent1>
      <a:accent2>
        <a:srgbClr val="92D400"/>
      </a:accent2>
      <a:accent3>
        <a:srgbClr val="FF6E00"/>
      </a:accent3>
      <a:accent4>
        <a:srgbClr val="00A1DE"/>
      </a:accent4>
      <a:accent5>
        <a:srgbClr val="D0103A"/>
      </a:accent5>
      <a:accent6>
        <a:srgbClr val="7C109A"/>
      </a:accent6>
      <a:hlink>
        <a:srgbClr val="D60390"/>
      </a:hlink>
      <a:folHlink>
        <a:srgbClr val="D60390"/>
      </a:folHlink>
    </a:clrScheme>
    <a:fontScheme name="Zadk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adkine_Presentatie_B.potx" id="{754F246A-D333-4F70-AB9C-B6EFE2948043}" vid="{00AED6A6-9633-44D6-8360-149903A43DA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Zadk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Zadkine">
      <a:dk1>
        <a:srgbClr val="333333"/>
      </a:dk1>
      <a:lt1>
        <a:sysClr val="window" lastClr="FFFFFF"/>
      </a:lt1>
      <a:dk2>
        <a:srgbClr val="002664"/>
      </a:dk2>
      <a:lt2>
        <a:srgbClr val="FFFFFF"/>
      </a:lt2>
      <a:accent1>
        <a:srgbClr val="D60390"/>
      </a:accent1>
      <a:accent2>
        <a:srgbClr val="002664"/>
      </a:accent2>
      <a:accent3>
        <a:srgbClr val="FED100"/>
      </a:accent3>
      <a:accent4>
        <a:srgbClr val="FF6E00"/>
      </a:accent4>
      <a:accent5>
        <a:srgbClr val="D0103A"/>
      </a:accent5>
      <a:accent6>
        <a:srgbClr val="92D400"/>
      </a:accent6>
      <a:hlink>
        <a:srgbClr val="00A1DE"/>
      </a:hlink>
      <a:folHlink>
        <a:srgbClr val="7C109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ie xmlns="8651d422-a3ae-4301-b004-34ba9a55d254">Office templates</Categorie>
    <Eigenaar xmlns="8651d422-a3ae-4301-b004-34ba9a55d254">
      <UserInfo>
        <DisplayName/>
        <AccountId xsi:nil="true"/>
        <AccountType/>
      </UserInfo>
    </Eigenaa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3A5B12EE02AB4E8EA15EDFAA61990C" ma:contentTypeVersion="13" ma:contentTypeDescription="Een nieuw document maken." ma:contentTypeScope="" ma:versionID="376bfb29b5626fb29f0fe730f2ded524">
  <xsd:schema xmlns:xsd="http://www.w3.org/2001/XMLSchema" xmlns:xs="http://www.w3.org/2001/XMLSchema" xmlns:p="http://schemas.microsoft.com/office/2006/metadata/properties" xmlns:ns2="8651d422-a3ae-4301-b004-34ba9a55d254" xmlns:ns3="5d170c0e-79e5-439d-9809-0cdfc5cec336" xmlns:ns4="7a848335-4fbc-4014-af84-1c823dc0531e" targetNamespace="http://schemas.microsoft.com/office/2006/metadata/properties" ma:root="true" ma:fieldsID="ab618406b5780bb94c908059e953bcfe" ns2:_="" ns3:_="" ns4:_="">
    <xsd:import namespace="8651d422-a3ae-4301-b004-34ba9a55d254"/>
    <xsd:import namespace="5d170c0e-79e5-439d-9809-0cdfc5cec336"/>
    <xsd:import namespace="7a848335-4fbc-4014-af84-1c823dc0531e"/>
    <xsd:element name="properties">
      <xsd:complexType>
        <xsd:sequence>
          <xsd:element name="documentManagement">
            <xsd:complexType>
              <xsd:all>
                <xsd:element ref="ns2:Categorie"/>
                <xsd:element ref="ns2:Eigenaar" minOccurs="0"/>
                <xsd:element ref="ns3:SharedWithUsers" minOccurs="0"/>
                <xsd:element ref="ns3:SharingHintHash" minOccurs="0"/>
                <xsd:element ref="ns3:SharedWithDetails" minOccurs="0"/>
                <xsd:element ref="ns4:LastSharedByUser" minOccurs="0"/>
                <xsd:element ref="ns4:LastSharedByTim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51d422-a3ae-4301-b004-34ba9a55d254" elementFormDefault="qualified">
    <xsd:import namespace="http://schemas.microsoft.com/office/2006/documentManagement/types"/>
    <xsd:import namespace="http://schemas.microsoft.com/office/infopath/2007/PartnerControls"/>
    <xsd:element name="Categorie" ma:index="4" ma:displayName="Categorie" ma:default="Communicatie" ma:format="Dropdown" ma:internalName="Categorie">
      <xsd:simpleType>
        <xsd:restriction base="dms:Choice">
          <xsd:enumeration value="Communicatie"/>
          <xsd:enumeration value="Drukwerk"/>
          <xsd:enumeration value="Evenementen"/>
          <xsd:enumeration value="Office templates"/>
          <xsd:enumeration value="Marketing"/>
          <xsd:enumeration value="Pers/PR"/>
          <xsd:enumeration value="Social media"/>
          <xsd:enumeration value="Voorlichting"/>
        </xsd:restriction>
      </xsd:simpleType>
    </xsd:element>
    <xsd:element name="Eigenaar" ma:index="5" nillable="true" ma:displayName="Eigenaar" ma:list="UserInfo" ma:SharePointGroup="0" ma:internalName="Eigenaa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70c0e-79e5-439d-9809-0cdfc5cec336"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1" nillable="true" ma:displayName="Hint-hash delen" ma:internalName="SharingHintHash" ma:readOnly="true">
      <xsd:simpleType>
        <xsd:restriction base="dms:Text"/>
      </xsd:simpleType>
    </xsd:element>
    <xsd:element name="SharedWithDetails" ma:index="12"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848335-4fbc-4014-af84-1c823dc0531e" elementFormDefault="qualified">
    <xsd:import namespace="http://schemas.microsoft.com/office/2006/documentManagement/types"/>
    <xsd:import namespace="http://schemas.microsoft.com/office/infopath/2007/PartnerControls"/>
    <xsd:element name="LastSharedByUser" ma:index="13" nillable="true" ma:displayName="Laatst gedeeld, per gebruiker" ma:description="" ma:internalName="LastSharedByUser" ma:readOnly="true">
      <xsd:simpleType>
        <xsd:restriction base="dms:Note">
          <xsd:maxLength value="255"/>
        </xsd:restriction>
      </xsd:simpleType>
    </xsd:element>
    <xsd:element name="LastSharedByTime" ma:index="14" nillable="true" ma:displayName="Laatst gedeeld, per tijdstip"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houdstyp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EB720F-CFAA-4353-AD4A-DAE406F0C813}">
  <ds:schemaRefs>
    <ds:schemaRef ds:uri="http://schemas.microsoft.com/sharepoint/v3/contenttype/forms"/>
  </ds:schemaRefs>
</ds:datastoreItem>
</file>

<file path=customXml/itemProps2.xml><?xml version="1.0" encoding="utf-8"?>
<ds:datastoreItem xmlns:ds="http://schemas.openxmlformats.org/officeDocument/2006/customXml" ds:itemID="{76D618C1-B5F2-4ACF-9789-B9EBD4026A56}">
  <ds:schemaRefs>
    <ds:schemaRef ds:uri="http://purl.org/dc/elements/1.1/"/>
    <ds:schemaRef ds:uri="5d170c0e-79e5-439d-9809-0cdfc5cec336"/>
    <ds:schemaRef ds:uri="http://purl.org/dc/dcmitype/"/>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7a848335-4fbc-4014-af84-1c823dc0531e"/>
    <ds:schemaRef ds:uri="8651d422-a3ae-4301-b004-34ba9a55d254"/>
    <ds:schemaRef ds:uri="http://www.w3.org/XML/1998/namespace"/>
  </ds:schemaRefs>
</ds:datastoreItem>
</file>

<file path=customXml/itemProps3.xml><?xml version="1.0" encoding="utf-8"?>
<ds:datastoreItem xmlns:ds="http://schemas.openxmlformats.org/officeDocument/2006/customXml" ds:itemID="{EF30C539-E6C5-42D1-A30E-87D1430363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51d422-a3ae-4301-b004-34ba9a55d254"/>
    <ds:schemaRef ds:uri="5d170c0e-79e5-439d-9809-0cdfc5cec336"/>
    <ds:schemaRef ds:uri="7a848335-4fbc-4014-af84-1c823dc05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Zadkine Business College</Template>
  <TotalTime>121</TotalTime>
  <Words>1893</Words>
  <Application>Microsoft Office PowerPoint</Application>
  <PresentationFormat>Breedbeeld</PresentationFormat>
  <Paragraphs>179</Paragraphs>
  <Slides>18</Slides>
  <Notes>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Arial</vt:lpstr>
      <vt:lpstr>Arial</vt:lpstr>
      <vt:lpstr>Barlow</vt:lpstr>
      <vt:lpstr>Calibri</vt:lpstr>
      <vt:lpstr>lato</vt:lpstr>
      <vt:lpstr>Wingdings</vt:lpstr>
      <vt:lpstr>Zadkine</vt:lpstr>
      <vt:lpstr>Challenge 1: Personal Branding</vt:lpstr>
      <vt:lpstr>Terugblik </vt:lpstr>
      <vt:lpstr>Week 2</vt:lpstr>
      <vt:lpstr>Portfolio </vt:lpstr>
      <vt:lpstr>Competenties</vt:lpstr>
      <vt:lpstr>PowerPoint-presentatie</vt:lpstr>
      <vt:lpstr>PowerPoint-presentatie</vt:lpstr>
      <vt:lpstr>Wanneer is het goed?</vt:lpstr>
      <vt:lpstr>PowerPoint-presentatie</vt:lpstr>
      <vt:lpstr>Wanneer is het goed?</vt:lpstr>
      <vt:lpstr>PowerPoint-presentatie</vt:lpstr>
      <vt:lpstr>PowerPoint-presentatie</vt:lpstr>
      <vt:lpstr>PowerPoint-presentatie</vt:lpstr>
      <vt:lpstr>THEORIE: SWOT-ANALYSE </vt:lpstr>
      <vt:lpstr>Wanneer is het goed?</vt:lpstr>
      <vt:lpstr>De eerste indruk</vt:lpstr>
      <vt:lpstr>Oordelen</vt:lpstr>
      <vt:lpstr>Een rijtje van de klas</vt:lpstr>
    </vt:vector>
  </TitlesOfParts>
  <Company>Zadkine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Template voor een PowerPoint presentatie</dc:subject>
  <dc:creator>Dilek Atas</dc:creator>
  <dc:description>v1.0.0</dc:description>
  <cp:lastModifiedBy>Huixian Liang</cp:lastModifiedBy>
  <cp:revision>2</cp:revision>
  <dcterms:created xsi:type="dcterms:W3CDTF">2018-08-29T11:09:15Z</dcterms:created>
  <dcterms:modified xsi:type="dcterms:W3CDTF">2023-02-02T12:46:47Z</dcterms:modified>
  <cp:category>Huisstijl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0x010100523A5B12EE02AB4E8EA15EDFAA61990C</vt:lpwstr>
  </property>
</Properties>
</file>